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 id="258" r:id="rId3"/>
    <p:sldId id="260" r:id="rId4"/>
    <p:sldId id="261" r:id="rId5"/>
    <p:sldId id="262" r:id="rId6"/>
    <p:sldId id="263" r:id="rId7"/>
    <p:sldId id="267" r:id="rId8"/>
    <p:sldId id="268" r:id="rId9"/>
    <p:sldId id="264" r:id="rId10"/>
    <p:sldId id="269" r:id="rId11"/>
    <p:sldId id="322" r:id="rId12"/>
    <p:sldId id="270" r:id="rId13"/>
    <p:sldId id="271" r:id="rId14"/>
    <p:sldId id="272" r:id="rId15"/>
    <p:sldId id="318" r:id="rId16"/>
    <p:sldId id="273" r:id="rId17"/>
    <p:sldId id="274" r:id="rId18"/>
    <p:sldId id="275" r:id="rId19"/>
    <p:sldId id="276" r:id="rId20"/>
    <p:sldId id="278" r:id="rId21"/>
    <p:sldId id="320" r:id="rId22"/>
    <p:sldId id="327" r:id="rId23"/>
    <p:sldId id="282" r:id="rId24"/>
    <p:sldId id="323" r:id="rId25"/>
    <p:sldId id="324" r:id="rId26"/>
    <p:sldId id="283" r:id="rId27"/>
    <p:sldId id="321" r:id="rId28"/>
    <p:sldId id="281" r:id="rId29"/>
    <p:sldId id="284" r:id="rId30"/>
    <p:sldId id="285" r:id="rId31"/>
    <p:sldId id="286" r:id="rId32"/>
    <p:sldId id="287" r:id="rId33"/>
    <p:sldId id="326" r:id="rId34"/>
    <p:sldId id="288" r:id="rId35"/>
    <p:sldId id="325" r:id="rId36"/>
    <p:sldId id="289" r:id="rId37"/>
    <p:sldId id="290" r:id="rId38"/>
    <p:sldId id="291" r:id="rId39"/>
    <p:sldId id="292" r:id="rId40"/>
    <p:sldId id="293" r:id="rId41"/>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76" d="100"/>
          <a:sy n="76" d="100"/>
        </p:scale>
        <p:origin x="126" y="8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1"/>
            <a:ext cx="12192000" cy="4572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0000"/>
                    <a:lumOff val="10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E3BF1D52-77F8-49C3-AE01-B093C7CAFF8E}" type="datetimeFigureOut">
              <a:rPr lang="es-MX" smtClean="0"/>
              <a:t>13/08/2015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664C64E1-0EB7-419E-8B07-E3D365DF5BA3}" type="slidenum">
              <a:rPr lang="es-MX" smtClean="0"/>
              <a:t>‹#›</a:t>
            </a:fld>
            <a:endParaRPr lang="es-MX"/>
          </a:p>
        </p:txBody>
      </p:sp>
      <p:cxnSp>
        <p:nvCxnSpPr>
          <p:cNvPr id="8" name="Straight Connector 7"/>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96313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3BF1D52-77F8-49C3-AE01-B093C7CAFF8E}" type="datetimeFigureOut">
              <a:rPr lang="es-MX" smtClean="0"/>
              <a:t>13/08/2015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664C64E1-0EB7-419E-8B07-E3D365DF5BA3}" type="slidenum">
              <a:rPr lang="es-MX" smtClean="0"/>
              <a:t>‹#›</a:t>
            </a:fld>
            <a:endParaRPr lang="es-MX"/>
          </a:p>
        </p:txBody>
      </p:sp>
    </p:spTree>
    <p:extLst>
      <p:ext uri="{BB962C8B-B14F-4D97-AF65-F5344CB8AC3E}">
        <p14:creationId xmlns:p14="http://schemas.microsoft.com/office/powerpoint/2010/main" val="1254291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628900" cy="5410200"/>
          </a:xfrm>
        </p:spPr>
        <p:txBody>
          <a:bodyPr vert="eaVert" lIns="45720" tIns="91440" rIns="45720" bIns="9144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90600" y="762000"/>
            <a:ext cx="75819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3BF1D52-77F8-49C3-AE01-B093C7CAFF8E}" type="datetimeFigureOut">
              <a:rPr lang="es-MX" smtClean="0"/>
              <a:t>13/08/2015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664C64E1-0EB7-419E-8B07-E3D365DF5BA3}" type="slidenum">
              <a:rPr lang="es-MX" smtClean="0"/>
              <a:t>‹#›</a:t>
            </a:fld>
            <a:endParaRPr lang="es-MX"/>
          </a:p>
        </p:txBody>
      </p:sp>
      <p:cxnSp>
        <p:nvCxnSpPr>
          <p:cNvPr id="7" name="Straight Connector 6"/>
          <p:cNvCxnSpPr/>
          <p:nvPr/>
        </p:nvCxnSpPr>
        <p:spPr>
          <a:xfrm rot="5400000" flipV="1">
            <a:off x="10058400" y="59263"/>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5871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3BF1D52-77F8-49C3-AE01-B093C7CAFF8E}" type="datetimeFigureOut">
              <a:rPr lang="es-MX" smtClean="0"/>
              <a:t>13/08/2015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664C64E1-0EB7-419E-8B07-E3D365DF5BA3}" type="slidenum">
              <a:rPr lang="es-MX" smtClean="0"/>
              <a:t>‹#›</a:t>
            </a:fld>
            <a:endParaRPr lang="es-MX"/>
          </a:p>
        </p:txBody>
      </p:sp>
    </p:spTree>
    <p:extLst>
      <p:ext uri="{BB962C8B-B14F-4D97-AF65-F5344CB8AC3E}">
        <p14:creationId xmlns:p14="http://schemas.microsoft.com/office/powerpoint/2010/main" val="1207728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1"/>
            <a:ext cx="12192000" cy="45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smtClean="0"/>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0000"/>
                    <a:lumOff val="1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BF1D52-77F8-49C3-AE01-B093C7CAFF8E}" type="datetimeFigureOut">
              <a:rPr lang="es-MX" smtClean="0"/>
              <a:t>13/08/2015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664C64E1-0EB7-419E-8B07-E3D365DF5BA3}" type="slidenum">
              <a:rPr lang="es-MX" smtClean="0"/>
              <a:t>‹#›</a:t>
            </a:fld>
            <a:endParaRPr lang="es-MX"/>
          </a:p>
        </p:txBody>
      </p:sp>
      <p:cxnSp>
        <p:nvCxnSpPr>
          <p:cNvPr id="8" name="Straight Connector 7"/>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8969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24128"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3BF1D52-77F8-49C3-AE01-B093C7CAFF8E}" type="datetimeFigureOut">
              <a:rPr lang="es-MX" smtClean="0"/>
              <a:t>13/08/2015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664C64E1-0EB7-419E-8B07-E3D365DF5BA3}" type="slidenum">
              <a:rPr lang="es-MX" smtClean="0"/>
              <a:t>‹#›</a:t>
            </a:fld>
            <a:endParaRPr lang="es-MX"/>
          </a:p>
        </p:txBody>
      </p:sp>
    </p:spTree>
    <p:extLst>
      <p:ext uri="{BB962C8B-B14F-4D97-AF65-F5344CB8AC3E}">
        <p14:creationId xmlns:p14="http://schemas.microsoft.com/office/powerpoint/2010/main" val="4221065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24128" y="585216"/>
            <a:ext cx="9720072" cy="149961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2">
                    <a:lumMod val="75000"/>
                  </a:schemeClr>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24128" y="2967788"/>
            <a:ext cx="4754880" cy="3341572"/>
          </a:xfrm>
        </p:spPr>
        <p:txBody>
          <a:bodyPr lIns="45720" rIns="4572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989320"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2">
                    <a:lumMod val="75000"/>
                  </a:scheme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smtClean="0"/>
              <a:t>Click to edit Master text styles</a:t>
            </a:r>
          </a:p>
        </p:txBody>
      </p:sp>
      <p:sp>
        <p:nvSpPr>
          <p:cNvPr id="6" name="Content Placeholder 5"/>
          <p:cNvSpPr>
            <a:spLocks noGrp="1"/>
          </p:cNvSpPr>
          <p:nvPr>
            <p:ph sz="quarter" idx="4"/>
          </p:nvPr>
        </p:nvSpPr>
        <p:spPr>
          <a:xfrm>
            <a:off x="5989320" y="2967788"/>
            <a:ext cx="4754880" cy="3341572"/>
          </a:xfrm>
        </p:spPr>
        <p:txBody>
          <a:bodyPr lIns="45720" rIns="4572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3BF1D52-77F8-49C3-AE01-B093C7CAFF8E}" type="datetimeFigureOut">
              <a:rPr lang="es-MX" smtClean="0"/>
              <a:t>13/08/2015</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664C64E1-0EB7-419E-8B07-E3D365DF5BA3}" type="slidenum">
              <a:rPr lang="es-MX" smtClean="0"/>
              <a:t>‹#›</a:t>
            </a:fld>
            <a:endParaRPr lang="es-MX"/>
          </a:p>
        </p:txBody>
      </p:sp>
    </p:spTree>
    <p:extLst>
      <p:ext uri="{BB962C8B-B14F-4D97-AF65-F5344CB8AC3E}">
        <p14:creationId xmlns:p14="http://schemas.microsoft.com/office/powerpoint/2010/main" val="1870745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3BF1D52-77F8-49C3-AE01-B093C7CAFF8E}" type="datetimeFigureOut">
              <a:rPr lang="es-MX" smtClean="0"/>
              <a:t>13/08/2015</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664C64E1-0EB7-419E-8B07-E3D365DF5BA3}" type="slidenum">
              <a:rPr lang="es-MX" smtClean="0"/>
              <a:t>‹#›</a:t>
            </a:fld>
            <a:endParaRPr lang="es-MX"/>
          </a:p>
        </p:txBody>
      </p:sp>
    </p:spTree>
    <p:extLst>
      <p:ext uri="{BB962C8B-B14F-4D97-AF65-F5344CB8AC3E}">
        <p14:creationId xmlns:p14="http://schemas.microsoft.com/office/powerpoint/2010/main" val="3264240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BF1D52-77F8-49C3-AE01-B093C7CAFF8E}" type="datetimeFigureOut">
              <a:rPr lang="es-MX" smtClean="0"/>
              <a:t>13/08/2015</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664C64E1-0EB7-419E-8B07-E3D365DF5BA3}" type="slidenum">
              <a:rPr lang="es-MX" smtClean="0"/>
              <a:t>‹#›</a:t>
            </a:fld>
            <a:endParaRPr lang="es-MX"/>
          </a:p>
        </p:txBody>
      </p:sp>
    </p:spTree>
    <p:extLst>
      <p:ext uri="{BB962C8B-B14F-4D97-AF65-F5344CB8AC3E}">
        <p14:creationId xmlns:p14="http://schemas.microsoft.com/office/powerpoint/2010/main" val="8177404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smtClean="0"/>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F1D52-77F8-49C3-AE01-B093C7CAFF8E}" type="datetimeFigureOut">
              <a:rPr lang="es-MX" smtClean="0"/>
              <a:t>13/08/2015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664C64E1-0EB7-419E-8B07-E3D365DF5BA3}" type="slidenum">
              <a:rPr lang="es-MX" smtClean="0"/>
              <a:t>‹#›</a:t>
            </a:fld>
            <a:endParaRPr lang="es-MX"/>
          </a:p>
        </p:txBody>
      </p:sp>
    </p:spTree>
    <p:extLst>
      <p:ext uri="{BB962C8B-B14F-4D97-AF65-F5344CB8AC3E}">
        <p14:creationId xmlns:p14="http://schemas.microsoft.com/office/powerpoint/2010/main" val="3796357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2">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0000"/>
                    <a:lumOff val="1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F1D52-77F8-49C3-AE01-B093C7CAFF8E}" type="datetimeFigureOut">
              <a:rPr lang="es-MX" smtClean="0"/>
              <a:t>13/08/2015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664C64E1-0EB7-419E-8B07-E3D365DF5BA3}" type="slidenum">
              <a:rPr lang="es-MX" smtClean="0"/>
              <a:t>‹#›</a:t>
            </a:fld>
            <a:endParaRPr lang="es-MX"/>
          </a:p>
        </p:txBody>
      </p:sp>
      <p:cxnSp>
        <p:nvCxnSpPr>
          <p:cNvPr id="9" name="Straight Connector 8"/>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61775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24128" y="2286000"/>
            <a:ext cx="9720071" cy="4023360"/>
          </a:xfrm>
          <a:prstGeom prst="rect">
            <a:avLst/>
          </a:prstGeom>
        </p:spPr>
        <p:txBody>
          <a:bodyPr vert="horz" lIns="45720" tIns="45720" rIns="4572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24128" y="6470704"/>
            <a:ext cx="2154142" cy="274320"/>
          </a:xfrm>
          <a:prstGeom prst="rect">
            <a:avLst/>
          </a:prstGeom>
        </p:spPr>
        <p:txBody>
          <a:bodyPr vert="horz" lIns="91440" tIns="45720" rIns="91440" bIns="45720" rtlCol="0" anchor="ctr"/>
          <a:lstStyle>
            <a:lvl1pPr algn="l">
              <a:defRPr sz="1000">
                <a:solidFill>
                  <a:schemeClr val="tx1">
                    <a:lumMod val="90000"/>
                    <a:lumOff val="10000"/>
                  </a:schemeClr>
                </a:solidFill>
                <a:latin typeface="+mj-lt"/>
              </a:defRPr>
            </a:lvl1pPr>
          </a:lstStyle>
          <a:p>
            <a:fld id="{E3BF1D52-77F8-49C3-AE01-B093C7CAFF8E}" type="datetimeFigureOut">
              <a:rPr lang="es-MX" smtClean="0"/>
              <a:t>13/08/2015</a:t>
            </a:fld>
            <a:endParaRPr lang="es-MX"/>
          </a:p>
        </p:txBody>
      </p:sp>
      <p:sp>
        <p:nvSpPr>
          <p:cNvPr id="5" name="Footer Placeholder 4"/>
          <p:cNvSpPr>
            <a:spLocks noGrp="1"/>
          </p:cNvSpPr>
          <p:nvPr>
            <p:ph type="ftr" sz="quarter" idx="3"/>
          </p:nvPr>
        </p:nvSpPr>
        <p:spPr>
          <a:xfrm>
            <a:off x="4842932" y="6470704"/>
            <a:ext cx="5901458" cy="274320"/>
          </a:xfrm>
          <a:prstGeom prst="rect">
            <a:avLst/>
          </a:prstGeom>
        </p:spPr>
        <p:txBody>
          <a:bodyPr vert="horz" lIns="91440" tIns="45720" rIns="91440" bIns="45720" rtlCol="0" anchor="ctr"/>
          <a:lstStyle>
            <a:lvl1pPr algn="r">
              <a:defRPr sz="1000" cap="all" baseline="0">
                <a:solidFill>
                  <a:schemeClr val="tx1">
                    <a:lumMod val="90000"/>
                    <a:lumOff val="10000"/>
                  </a:schemeClr>
                </a:solidFill>
                <a:latin typeface="+mj-lt"/>
              </a:defRPr>
            </a:lvl1pPr>
          </a:lstStyle>
          <a:p>
            <a:endParaRPr lang="es-MX"/>
          </a:p>
        </p:txBody>
      </p:sp>
      <p:sp>
        <p:nvSpPr>
          <p:cNvPr id="6" name="Slide Number Placeholder 5"/>
          <p:cNvSpPr>
            <a:spLocks noGrp="1"/>
          </p:cNvSpPr>
          <p:nvPr>
            <p:ph type="sldNum" sz="quarter" idx="4"/>
          </p:nvPr>
        </p:nvSpPr>
        <p:spPr>
          <a:xfrm>
            <a:off x="10837334" y="6470704"/>
            <a:ext cx="973666" cy="274320"/>
          </a:xfrm>
          <a:prstGeom prst="rect">
            <a:avLst/>
          </a:prstGeom>
        </p:spPr>
        <p:txBody>
          <a:bodyPr vert="horz" lIns="91440" tIns="45720" rIns="91440" bIns="45720" rtlCol="0" anchor="ctr"/>
          <a:lstStyle>
            <a:lvl1pPr algn="l">
              <a:defRPr sz="1000">
                <a:solidFill>
                  <a:schemeClr val="tx1">
                    <a:lumMod val="90000"/>
                    <a:lumOff val="10000"/>
                  </a:schemeClr>
                </a:solidFill>
                <a:latin typeface="+mj-lt"/>
              </a:defRPr>
            </a:lvl1pPr>
          </a:lstStyle>
          <a:p>
            <a:fld id="{664C64E1-0EB7-419E-8B07-E3D365DF5BA3}" type="slidenum">
              <a:rPr lang="es-MX" smtClean="0"/>
              <a:t>‹#›</a:t>
            </a:fld>
            <a:endParaRPr lang="es-MX"/>
          </a:p>
        </p:txBody>
      </p:sp>
      <p:cxnSp>
        <p:nvCxnSpPr>
          <p:cNvPr id="7" name="Straight Connector 6"/>
          <p:cNvCxnSpPr/>
          <p:nvPr/>
        </p:nvCxnSpPr>
        <p:spPr>
          <a:xfrm flipV="1">
            <a:off x="7620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389681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0000"/>
        </a:lnSpc>
        <a:spcBef>
          <a:spcPct val="0"/>
        </a:spcBef>
        <a:buNone/>
        <a:defRPr sz="5000" kern="1200" cap="all" spc="100" baseline="0">
          <a:solidFill>
            <a:schemeClr val="tx1">
              <a:lumMod val="90000"/>
              <a:lumOff val="10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s-MX" dirty="0" smtClean="0"/>
              <a:t>CSS</a:t>
            </a:r>
            <a:endParaRPr lang="es-MX" dirty="0"/>
          </a:p>
        </p:txBody>
      </p:sp>
      <p:sp>
        <p:nvSpPr>
          <p:cNvPr id="4" name="Subtitle 3"/>
          <p:cNvSpPr>
            <a:spLocks noGrp="1"/>
          </p:cNvSpPr>
          <p:nvPr>
            <p:ph type="subTitle" idx="1"/>
          </p:nvPr>
        </p:nvSpPr>
        <p:spPr/>
        <p:txBody>
          <a:bodyPr/>
          <a:lstStyle/>
          <a:p>
            <a:endParaRPr lang="es-MX"/>
          </a:p>
        </p:txBody>
      </p:sp>
      <p:sp>
        <p:nvSpPr>
          <p:cNvPr id="3" name="AutoShape 2" descr="Resultado de imagen para cs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pic>
        <p:nvPicPr>
          <p:cNvPr id="2052" name="Picture 4" descr="https://www.returngis.net/wp-content/uploads/2012/05/logo_CSS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3298" y="4960136"/>
            <a:ext cx="1463041" cy="14630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8417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Parents, children, and </a:t>
            </a:r>
            <a:r>
              <a:rPr lang="en-US" dirty="0" smtClean="0"/>
              <a:t>siblings</a:t>
            </a:r>
            <a:endParaRPr lang="es-MX" dirty="0"/>
          </a:p>
        </p:txBody>
      </p:sp>
      <p:sp>
        <p:nvSpPr>
          <p:cNvPr id="3" name="Content Placeholder 2"/>
          <p:cNvSpPr>
            <a:spLocks noGrp="1"/>
          </p:cNvSpPr>
          <p:nvPr>
            <p:ph idx="1"/>
          </p:nvPr>
        </p:nvSpPr>
        <p:spPr/>
        <p:txBody>
          <a:bodyPr>
            <a:normAutofit/>
          </a:bodyPr>
          <a:lstStyle/>
          <a:p>
            <a:pPr lvl="1"/>
            <a:r>
              <a:rPr lang="en-US" sz="2600" dirty="0" smtClean="0"/>
              <a:t>A child </a:t>
            </a:r>
            <a:r>
              <a:rPr lang="en-US" sz="2600" dirty="0" smtClean="0"/>
              <a:t>of an element, and all that child's children, are children of the first parent).</a:t>
            </a:r>
            <a:endParaRPr lang="es-MX" sz="2600" dirty="0"/>
          </a:p>
        </p:txBody>
      </p:sp>
    </p:spTree>
    <p:extLst>
      <p:ext uri="{BB962C8B-B14F-4D97-AF65-F5344CB8AC3E}">
        <p14:creationId xmlns:p14="http://schemas.microsoft.com/office/powerpoint/2010/main" val="38195024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lstStyle/>
          <a:p>
            <a:endParaRPr lang="es-MX" dirty="0"/>
          </a:p>
        </p:txBody>
      </p:sp>
      <p:pic>
        <p:nvPicPr>
          <p:cNvPr id="4" name="Picture 3"/>
          <p:cNvPicPr>
            <a:picLocks noChangeAspect="1"/>
          </p:cNvPicPr>
          <p:nvPr/>
        </p:nvPicPr>
        <p:blipFill rotWithShape="1">
          <a:blip r:embed="rId2"/>
          <a:srcRect l="25313" t="11980" r="54583" b="61588"/>
          <a:stretch/>
        </p:blipFill>
        <p:spPr>
          <a:xfrm>
            <a:off x="571499" y="1335024"/>
            <a:ext cx="4016423" cy="4224528"/>
          </a:xfrm>
          <a:prstGeom prst="rect">
            <a:avLst/>
          </a:prstGeom>
        </p:spPr>
      </p:pic>
      <p:grpSp>
        <p:nvGrpSpPr>
          <p:cNvPr id="42" name="Group 41"/>
          <p:cNvGrpSpPr/>
          <p:nvPr/>
        </p:nvGrpSpPr>
        <p:grpSpPr>
          <a:xfrm>
            <a:off x="4991100" y="1206372"/>
            <a:ext cx="6785189" cy="4380358"/>
            <a:chOff x="4991100" y="558672"/>
            <a:chExt cx="6785189" cy="4380358"/>
          </a:xfrm>
        </p:grpSpPr>
        <p:sp>
          <p:nvSpPr>
            <p:cNvPr id="6" name="Rounded Rectangle 5"/>
            <p:cNvSpPr/>
            <p:nvPr/>
          </p:nvSpPr>
          <p:spPr>
            <a:xfrm>
              <a:off x="6841649" y="558672"/>
              <a:ext cx="1158922" cy="57150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es-MX" sz="2400" dirty="0" smtClean="0">
                  <a:ln w="0"/>
                  <a:solidFill>
                    <a:schemeClr val="tx1"/>
                  </a:solidFill>
                  <a:effectLst>
                    <a:outerShdw blurRad="38100" dist="19050" dir="2700000" algn="tl" rotWithShape="0">
                      <a:schemeClr val="dk1">
                        <a:alpha val="40000"/>
                      </a:schemeClr>
                    </a:outerShdw>
                  </a:effectLst>
                </a:rPr>
                <a:t>HTML</a:t>
              </a:r>
              <a:endParaRPr lang="es-MX" sz="2400" dirty="0">
                <a:ln w="0"/>
                <a:solidFill>
                  <a:schemeClr val="tx1"/>
                </a:solidFill>
                <a:effectLst>
                  <a:outerShdw blurRad="38100" dist="19050" dir="2700000" algn="tl" rotWithShape="0">
                    <a:schemeClr val="dk1">
                      <a:alpha val="40000"/>
                    </a:schemeClr>
                  </a:outerShdw>
                </a:effectLst>
              </a:endParaRPr>
            </a:p>
          </p:txBody>
        </p:sp>
        <p:sp>
          <p:nvSpPr>
            <p:cNvPr id="7" name="Rounded Rectangle 6"/>
            <p:cNvSpPr/>
            <p:nvPr/>
          </p:nvSpPr>
          <p:spPr>
            <a:xfrm>
              <a:off x="4996007" y="1482503"/>
              <a:ext cx="1158922" cy="57150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es-MX" sz="2400" dirty="0" smtClean="0">
                  <a:ln w="0"/>
                  <a:solidFill>
                    <a:schemeClr val="tx1"/>
                  </a:solidFill>
                  <a:effectLst>
                    <a:outerShdw blurRad="38100" dist="19050" dir="2700000" algn="tl" rotWithShape="0">
                      <a:schemeClr val="dk1">
                        <a:alpha val="40000"/>
                      </a:schemeClr>
                    </a:outerShdw>
                  </a:effectLst>
                </a:rPr>
                <a:t>HEAD</a:t>
              </a:r>
              <a:endParaRPr lang="es-MX" sz="2400" dirty="0">
                <a:ln w="0"/>
                <a:solidFill>
                  <a:schemeClr val="tx1"/>
                </a:solidFill>
                <a:effectLst>
                  <a:outerShdw blurRad="38100" dist="19050" dir="2700000" algn="tl" rotWithShape="0">
                    <a:schemeClr val="dk1">
                      <a:alpha val="40000"/>
                    </a:schemeClr>
                  </a:outerShdw>
                </a:effectLst>
              </a:endParaRPr>
            </a:p>
          </p:txBody>
        </p:sp>
        <p:sp>
          <p:nvSpPr>
            <p:cNvPr id="8" name="Rounded Rectangle 7"/>
            <p:cNvSpPr/>
            <p:nvPr/>
          </p:nvSpPr>
          <p:spPr>
            <a:xfrm>
              <a:off x="8613446" y="1464850"/>
              <a:ext cx="1158922" cy="57150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es-MX" sz="2400" dirty="0" smtClean="0">
                  <a:ln w="0"/>
                  <a:solidFill>
                    <a:schemeClr val="tx1"/>
                  </a:solidFill>
                  <a:effectLst>
                    <a:outerShdw blurRad="38100" dist="19050" dir="2700000" algn="tl" rotWithShape="0">
                      <a:schemeClr val="dk1">
                        <a:alpha val="40000"/>
                      </a:schemeClr>
                    </a:outerShdw>
                  </a:effectLst>
                </a:rPr>
                <a:t>BODY</a:t>
              </a:r>
              <a:endParaRPr lang="es-MX" sz="2400" dirty="0">
                <a:ln w="0"/>
                <a:solidFill>
                  <a:schemeClr val="tx1"/>
                </a:solidFill>
                <a:effectLst>
                  <a:outerShdw blurRad="38100" dist="19050" dir="2700000" algn="tl" rotWithShape="0">
                    <a:schemeClr val="dk1">
                      <a:alpha val="40000"/>
                    </a:schemeClr>
                  </a:outerShdw>
                </a:effectLst>
              </a:endParaRPr>
            </a:p>
          </p:txBody>
        </p:sp>
        <p:sp>
          <p:nvSpPr>
            <p:cNvPr id="9" name="Rounded Rectangle 8"/>
            <p:cNvSpPr/>
            <p:nvPr/>
          </p:nvSpPr>
          <p:spPr>
            <a:xfrm>
              <a:off x="4991100" y="2387473"/>
              <a:ext cx="1158922" cy="57150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es-MX" sz="2400" dirty="0" smtClean="0">
                  <a:ln w="0"/>
                  <a:solidFill>
                    <a:schemeClr val="tx1"/>
                  </a:solidFill>
                  <a:effectLst>
                    <a:outerShdw blurRad="38100" dist="19050" dir="2700000" algn="tl" rotWithShape="0">
                      <a:schemeClr val="dk1">
                        <a:alpha val="40000"/>
                      </a:schemeClr>
                    </a:outerShdw>
                  </a:effectLst>
                </a:rPr>
                <a:t>TITLE</a:t>
              </a:r>
              <a:endParaRPr lang="es-MX" sz="2400" dirty="0">
                <a:ln w="0"/>
                <a:solidFill>
                  <a:schemeClr val="tx1"/>
                </a:solidFill>
                <a:effectLst>
                  <a:outerShdw blurRad="38100" dist="19050" dir="2700000" algn="tl" rotWithShape="0">
                    <a:schemeClr val="dk1">
                      <a:alpha val="40000"/>
                    </a:schemeClr>
                  </a:outerShdw>
                </a:effectLst>
              </a:endParaRPr>
            </a:p>
          </p:txBody>
        </p:sp>
        <p:sp>
          <p:nvSpPr>
            <p:cNvPr id="10" name="Rounded Rectangle 9"/>
            <p:cNvSpPr/>
            <p:nvPr/>
          </p:nvSpPr>
          <p:spPr>
            <a:xfrm>
              <a:off x="9901921" y="2382076"/>
              <a:ext cx="1158922" cy="57150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es-MX" dirty="0" smtClean="0">
                  <a:ln w="0"/>
                  <a:solidFill>
                    <a:schemeClr val="tx1"/>
                  </a:solidFill>
                  <a:effectLst>
                    <a:outerShdw blurRad="38100" dist="19050" dir="2700000" algn="tl" rotWithShape="0">
                      <a:schemeClr val="dk1">
                        <a:alpha val="40000"/>
                      </a:schemeClr>
                    </a:outerShdw>
                  </a:effectLst>
                </a:rPr>
                <a:t>DIV</a:t>
              </a:r>
              <a:endParaRPr lang="es-MX" dirty="0">
                <a:ln w="0"/>
                <a:solidFill>
                  <a:schemeClr val="tx1"/>
                </a:solidFill>
                <a:effectLst>
                  <a:outerShdw blurRad="38100" dist="19050" dir="2700000" algn="tl" rotWithShape="0">
                    <a:schemeClr val="dk1">
                      <a:alpha val="40000"/>
                    </a:schemeClr>
                  </a:outerShdw>
                </a:effectLst>
              </a:endParaRPr>
            </a:p>
          </p:txBody>
        </p:sp>
        <p:sp>
          <p:nvSpPr>
            <p:cNvPr id="11" name="Rounded Rectangle 10"/>
            <p:cNvSpPr/>
            <p:nvPr/>
          </p:nvSpPr>
          <p:spPr>
            <a:xfrm>
              <a:off x="7421110" y="2382076"/>
              <a:ext cx="1158922" cy="57150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es-MX" sz="2400" dirty="0" smtClean="0">
                  <a:ln w="0"/>
                  <a:solidFill>
                    <a:schemeClr val="tx1"/>
                  </a:solidFill>
                  <a:effectLst>
                    <a:outerShdw blurRad="38100" dist="19050" dir="2700000" algn="tl" rotWithShape="0">
                      <a:schemeClr val="dk1">
                        <a:alpha val="40000"/>
                      </a:schemeClr>
                    </a:outerShdw>
                  </a:effectLst>
                </a:rPr>
                <a:t>DIV</a:t>
              </a:r>
              <a:endParaRPr lang="es-MX" sz="2400" dirty="0">
                <a:ln w="0"/>
                <a:solidFill>
                  <a:schemeClr val="tx1"/>
                </a:solidFill>
                <a:effectLst>
                  <a:outerShdw blurRad="38100" dist="19050" dir="2700000" algn="tl" rotWithShape="0">
                    <a:schemeClr val="dk1">
                      <a:alpha val="40000"/>
                    </a:schemeClr>
                  </a:outerShdw>
                </a:effectLst>
              </a:endParaRPr>
            </a:p>
          </p:txBody>
        </p:sp>
        <p:sp>
          <p:nvSpPr>
            <p:cNvPr id="12" name="Rounded Rectangle 11"/>
            <p:cNvSpPr/>
            <p:nvPr/>
          </p:nvSpPr>
          <p:spPr>
            <a:xfrm>
              <a:off x="9901921" y="3343624"/>
              <a:ext cx="1158922" cy="57150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es-MX" sz="2400" dirty="0" smtClean="0">
                  <a:ln w="0"/>
                  <a:solidFill>
                    <a:schemeClr val="tx1"/>
                  </a:solidFill>
                  <a:effectLst>
                    <a:outerShdw blurRad="38100" dist="19050" dir="2700000" algn="tl" rotWithShape="0">
                      <a:schemeClr val="dk1">
                        <a:alpha val="40000"/>
                      </a:schemeClr>
                    </a:outerShdw>
                  </a:effectLst>
                </a:rPr>
                <a:t>OL</a:t>
              </a:r>
              <a:endParaRPr lang="es-MX" sz="2400" dirty="0">
                <a:ln w="0"/>
                <a:solidFill>
                  <a:schemeClr val="tx1"/>
                </a:solidFill>
                <a:effectLst>
                  <a:outerShdw blurRad="38100" dist="19050" dir="2700000" algn="tl" rotWithShape="0">
                    <a:schemeClr val="dk1">
                      <a:alpha val="40000"/>
                    </a:schemeClr>
                  </a:outerShdw>
                </a:effectLst>
              </a:endParaRPr>
            </a:p>
          </p:txBody>
        </p:sp>
        <p:sp>
          <p:nvSpPr>
            <p:cNvPr id="13" name="Rounded Rectangle 12"/>
            <p:cNvSpPr/>
            <p:nvPr/>
          </p:nvSpPr>
          <p:spPr>
            <a:xfrm>
              <a:off x="8419724" y="3343624"/>
              <a:ext cx="1158922" cy="57150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es-MX" sz="2400" dirty="0" smtClean="0">
                  <a:ln w="0"/>
                  <a:solidFill>
                    <a:schemeClr val="tx1"/>
                  </a:solidFill>
                  <a:effectLst>
                    <a:outerShdw blurRad="38100" dist="19050" dir="2700000" algn="tl" rotWithShape="0">
                      <a:schemeClr val="dk1">
                        <a:alpha val="40000"/>
                      </a:schemeClr>
                    </a:outerShdw>
                  </a:effectLst>
                </a:rPr>
                <a:t>P</a:t>
              </a:r>
              <a:endParaRPr lang="es-MX" sz="2400" dirty="0">
                <a:ln w="0"/>
                <a:solidFill>
                  <a:schemeClr val="tx1"/>
                </a:solidFill>
                <a:effectLst>
                  <a:outerShdw blurRad="38100" dist="19050" dir="2700000" algn="tl" rotWithShape="0">
                    <a:schemeClr val="dk1">
                      <a:alpha val="40000"/>
                    </a:schemeClr>
                  </a:outerShdw>
                </a:effectLst>
              </a:endParaRPr>
            </a:p>
          </p:txBody>
        </p:sp>
        <p:sp>
          <p:nvSpPr>
            <p:cNvPr id="14" name="Rounded Rectangle 13"/>
            <p:cNvSpPr/>
            <p:nvPr/>
          </p:nvSpPr>
          <p:spPr>
            <a:xfrm>
              <a:off x="6503823" y="3345116"/>
              <a:ext cx="1158922" cy="57150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es-MX" sz="2400" dirty="0" smtClean="0">
                  <a:ln w="0"/>
                  <a:solidFill>
                    <a:schemeClr val="tx1"/>
                  </a:solidFill>
                  <a:effectLst>
                    <a:outerShdw blurRad="38100" dist="19050" dir="2700000" algn="tl" rotWithShape="0">
                      <a:schemeClr val="dk1">
                        <a:alpha val="40000"/>
                      </a:schemeClr>
                    </a:outerShdw>
                  </a:effectLst>
                </a:rPr>
                <a:t>H1</a:t>
              </a:r>
              <a:endParaRPr lang="es-MX" sz="2400" dirty="0">
                <a:ln w="0"/>
                <a:solidFill>
                  <a:schemeClr val="tx1"/>
                </a:solidFill>
                <a:effectLst>
                  <a:outerShdw blurRad="38100" dist="19050" dir="2700000" algn="tl" rotWithShape="0">
                    <a:schemeClr val="dk1">
                      <a:alpha val="40000"/>
                    </a:schemeClr>
                  </a:outerShdw>
                </a:effectLst>
              </a:endParaRPr>
            </a:p>
          </p:txBody>
        </p:sp>
        <p:sp>
          <p:nvSpPr>
            <p:cNvPr id="15" name="Rounded Rectangle 14"/>
            <p:cNvSpPr/>
            <p:nvPr/>
          </p:nvSpPr>
          <p:spPr>
            <a:xfrm>
              <a:off x="10617367" y="4367530"/>
              <a:ext cx="1158922" cy="57150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es-MX" sz="2400" dirty="0" smtClean="0">
                  <a:ln w="0"/>
                  <a:solidFill>
                    <a:schemeClr val="tx1"/>
                  </a:solidFill>
                  <a:effectLst>
                    <a:outerShdw blurRad="38100" dist="19050" dir="2700000" algn="tl" rotWithShape="0">
                      <a:schemeClr val="dk1">
                        <a:alpha val="40000"/>
                      </a:schemeClr>
                    </a:outerShdw>
                  </a:effectLst>
                </a:rPr>
                <a:t>LI</a:t>
              </a:r>
              <a:endParaRPr lang="es-MX" sz="2400" dirty="0">
                <a:ln w="0"/>
                <a:solidFill>
                  <a:schemeClr val="tx1"/>
                </a:solidFill>
                <a:effectLst>
                  <a:outerShdw blurRad="38100" dist="19050" dir="2700000" algn="tl" rotWithShape="0">
                    <a:schemeClr val="dk1">
                      <a:alpha val="40000"/>
                    </a:schemeClr>
                  </a:outerShdw>
                </a:effectLst>
              </a:endParaRPr>
            </a:p>
          </p:txBody>
        </p:sp>
        <p:sp>
          <p:nvSpPr>
            <p:cNvPr id="16" name="Rounded Rectangle 15"/>
            <p:cNvSpPr/>
            <p:nvPr/>
          </p:nvSpPr>
          <p:spPr>
            <a:xfrm>
              <a:off x="9295020" y="4367530"/>
              <a:ext cx="1158922" cy="57150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es-MX" sz="2400" dirty="0" smtClean="0">
                  <a:ln w="0"/>
                  <a:solidFill>
                    <a:schemeClr val="tx1"/>
                  </a:solidFill>
                  <a:effectLst>
                    <a:outerShdw blurRad="38100" dist="19050" dir="2700000" algn="tl" rotWithShape="0">
                      <a:schemeClr val="dk1">
                        <a:alpha val="40000"/>
                      </a:schemeClr>
                    </a:outerShdw>
                  </a:effectLst>
                </a:rPr>
                <a:t>LI</a:t>
              </a:r>
              <a:endParaRPr lang="es-MX" sz="2400" dirty="0">
                <a:ln w="0"/>
                <a:solidFill>
                  <a:schemeClr val="tx1"/>
                </a:solidFill>
                <a:effectLst>
                  <a:outerShdw blurRad="38100" dist="19050" dir="2700000" algn="tl" rotWithShape="0">
                    <a:schemeClr val="dk1">
                      <a:alpha val="40000"/>
                    </a:schemeClr>
                  </a:outerShdw>
                </a:effectLst>
              </a:endParaRPr>
            </a:p>
          </p:txBody>
        </p:sp>
        <p:cxnSp>
          <p:nvCxnSpPr>
            <p:cNvPr id="18" name="Straight Connector 17"/>
            <p:cNvCxnSpPr>
              <a:stCxn id="6" idx="2"/>
              <a:endCxn id="7" idx="0"/>
            </p:cNvCxnSpPr>
            <p:nvPr/>
          </p:nvCxnSpPr>
          <p:spPr>
            <a:xfrm flipH="1">
              <a:off x="5575468" y="1130172"/>
              <a:ext cx="1845642" cy="352331"/>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9" name="Straight Connector 18"/>
            <p:cNvCxnSpPr>
              <a:stCxn id="8" idx="0"/>
            </p:cNvCxnSpPr>
            <p:nvPr/>
          </p:nvCxnSpPr>
          <p:spPr>
            <a:xfrm flipH="1" flipV="1">
              <a:off x="7421110" y="1127189"/>
              <a:ext cx="1771797" cy="337661"/>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2" name="Straight Connector 21"/>
            <p:cNvCxnSpPr>
              <a:endCxn id="14" idx="0"/>
            </p:cNvCxnSpPr>
            <p:nvPr/>
          </p:nvCxnSpPr>
          <p:spPr>
            <a:xfrm flipH="1">
              <a:off x="7083284" y="2953576"/>
              <a:ext cx="917287" cy="39154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4" name="Straight Connector 23"/>
            <p:cNvCxnSpPr>
              <a:endCxn id="16" idx="0"/>
            </p:cNvCxnSpPr>
            <p:nvPr/>
          </p:nvCxnSpPr>
          <p:spPr>
            <a:xfrm flipH="1">
              <a:off x="9874481" y="3920522"/>
              <a:ext cx="629911" cy="447008"/>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6" name="Straight Connector 25"/>
            <p:cNvCxnSpPr/>
            <p:nvPr/>
          </p:nvCxnSpPr>
          <p:spPr>
            <a:xfrm>
              <a:off x="10503318" y="3915124"/>
              <a:ext cx="693510" cy="453699"/>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29" name="Straight Connector 28"/>
            <p:cNvCxnSpPr>
              <a:stCxn id="13" idx="0"/>
            </p:cNvCxnSpPr>
            <p:nvPr/>
          </p:nvCxnSpPr>
          <p:spPr>
            <a:xfrm flipH="1" flipV="1">
              <a:off x="7958230" y="2975610"/>
              <a:ext cx="1040955" cy="368014"/>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31" name="Straight Connector 30"/>
            <p:cNvCxnSpPr>
              <a:endCxn id="8" idx="2"/>
            </p:cNvCxnSpPr>
            <p:nvPr/>
          </p:nvCxnSpPr>
          <p:spPr>
            <a:xfrm flipH="1" flipV="1">
              <a:off x="9192907" y="2036350"/>
              <a:ext cx="1409868" cy="351123"/>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33" name="Straight Connector 32"/>
            <p:cNvCxnSpPr>
              <a:stCxn id="11" idx="0"/>
              <a:endCxn id="8" idx="2"/>
            </p:cNvCxnSpPr>
            <p:nvPr/>
          </p:nvCxnSpPr>
          <p:spPr>
            <a:xfrm flipV="1">
              <a:off x="8000571" y="2036350"/>
              <a:ext cx="1192336" cy="345726"/>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36" name="Straight Connector 35"/>
            <p:cNvCxnSpPr>
              <a:stCxn id="9" idx="0"/>
              <a:endCxn id="7" idx="2"/>
            </p:cNvCxnSpPr>
            <p:nvPr/>
          </p:nvCxnSpPr>
          <p:spPr>
            <a:xfrm flipV="1">
              <a:off x="5570561" y="2054003"/>
              <a:ext cx="4907" cy="333470"/>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39" name="Straight Connector 38"/>
            <p:cNvCxnSpPr>
              <a:stCxn id="12" idx="0"/>
              <a:endCxn id="10" idx="2"/>
            </p:cNvCxnSpPr>
            <p:nvPr/>
          </p:nvCxnSpPr>
          <p:spPr>
            <a:xfrm flipV="1">
              <a:off x="10481382" y="2953576"/>
              <a:ext cx="0" cy="390048"/>
            </a:xfrm>
            <a:prstGeom prst="line">
              <a:avLst/>
            </a:prstGeom>
            <a:ln w="38100"/>
          </p:spPr>
          <p:style>
            <a:lnRef idx="1">
              <a:schemeClr val="accent2"/>
            </a:lnRef>
            <a:fillRef idx="0">
              <a:schemeClr val="accent2"/>
            </a:fillRef>
            <a:effectRef idx="0">
              <a:schemeClr val="accent2"/>
            </a:effectRef>
            <a:fontRef idx="minor">
              <a:schemeClr val="tx1"/>
            </a:fontRef>
          </p:style>
        </p:cxnSp>
      </p:grpSp>
      <p:sp>
        <p:nvSpPr>
          <p:cNvPr id="43" name="TextBox 42"/>
          <p:cNvSpPr txBox="1"/>
          <p:nvPr/>
        </p:nvSpPr>
        <p:spPr>
          <a:xfrm>
            <a:off x="6933109" y="2220212"/>
            <a:ext cx="885179" cy="369332"/>
          </a:xfrm>
          <a:prstGeom prst="rect">
            <a:avLst/>
          </a:prstGeom>
          <a:noFill/>
        </p:spPr>
        <p:txBody>
          <a:bodyPr wrap="none" rtlCol="0">
            <a:spAutoFit/>
          </a:bodyPr>
          <a:lstStyle/>
          <a:p>
            <a:r>
              <a:rPr lang="es-MX" dirty="0" err="1">
                <a:solidFill>
                  <a:schemeClr val="accent5">
                    <a:lumMod val="75000"/>
                  </a:schemeClr>
                </a:solidFill>
              </a:rPr>
              <a:t>Siblings</a:t>
            </a:r>
            <a:endParaRPr lang="es-MX" dirty="0">
              <a:solidFill>
                <a:schemeClr val="accent5">
                  <a:lumMod val="75000"/>
                </a:schemeClr>
              </a:solidFill>
            </a:endParaRPr>
          </a:p>
        </p:txBody>
      </p:sp>
      <p:cxnSp>
        <p:nvCxnSpPr>
          <p:cNvPr id="45" name="Straight Connector 44"/>
          <p:cNvCxnSpPr>
            <a:endCxn id="8" idx="1"/>
          </p:cNvCxnSpPr>
          <p:nvPr/>
        </p:nvCxnSpPr>
        <p:spPr>
          <a:xfrm>
            <a:off x="7958230" y="2398300"/>
            <a:ext cx="655216" cy="0"/>
          </a:xfrm>
          <a:prstGeom prst="line">
            <a:avLst/>
          </a:prstGeom>
          <a:ln w="28575">
            <a:prstDash val="dash"/>
          </a:ln>
        </p:spPr>
        <p:style>
          <a:lnRef idx="2">
            <a:schemeClr val="accent5"/>
          </a:lnRef>
          <a:fillRef idx="0">
            <a:schemeClr val="accent5"/>
          </a:fillRef>
          <a:effectRef idx="1">
            <a:schemeClr val="accent5"/>
          </a:effectRef>
          <a:fontRef idx="minor">
            <a:schemeClr val="tx1"/>
          </a:fontRef>
        </p:style>
      </p:cxnSp>
      <p:cxnSp>
        <p:nvCxnSpPr>
          <p:cNvPr id="52" name="Straight Connector 51"/>
          <p:cNvCxnSpPr/>
          <p:nvPr/>
        </p:nvCxnSpPr>
        <p:spPr>
          <a:xfrm>
            <a:off x="6167530" y="2398300"/>
            <a:ext cx="655216" cy="0"/>
          </a:xfrm>
          <a:prstGeom prst="line">
            <a:avLst/>
          </a:prstGeom>
          <a:ln w="28575">
            <a:prstDash val="dash"/>
          </a:ln>
        </p:spPr>
        <p:style>
          <a:lnRef idx="2">
            <a:schemeClr val="accent5"/>
          </a:lnRef>
          <a:fillRef idx="0">
            <a:schemeClr val="accent5"/>
          </a:fillRef>
          <a:effectRef idx="1">
            <a:schemeClr val="accent5"/>
          </a:effectRef>
          <a:fontRef idx="minor">
            <a:schemeClr val="tx1"/>
          </a:fontRef>
        </p:style>
      </p:cxnSp>
      <p:cxnSp>
        <p:nvCxnSpPr>
          <p:cNvPr id="54" name="Straight Arrow Connector 53"/>
          <p:cNvCxnSpPr/>
          <p:nvPr/>
        </p:nvCxnSpPr>
        <p:spPr>
          <a:xfrm flipH="1" flipV="1">
            <a:off x="8117456" y="1512666"/>
            <a:ext cx="991980" cy="127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6" name="TextBox 55"/>
          <p:cNvSpPr txBox="1"/>
          <p:nvPr/>
        </p:nvSpPr>
        <p:spPr>
          <a:xfrm>
            <a:off x="9140904" y="1318832"/>
            <a:ext cx="768737" cy="369332"/>
          </a:xfrm>
          <a:prstGeom prst="rect">
            <a:avLst/>
          </a:prstGeom>
          <a:noFill/>
        </p:spPr>
        <p:txBody>
          <a:bodyPr wrap="none" rtlCol="0">
            <a:spAutoFit/>
          </a:bodyPr>
          <a:lstStyle/>
          <a:p>
            <a:r>
              <a:rPr lang="es-MX" dirty="0" err="1" smtClean="0"/>
              <a:t>Parent</a:t>
            </a:r>
            <a:endParaRPr lang="es-MX" dirty="0"/>
          </a:p>
        </p:txBody>
      </p:sp>
      <p:cxnSp>
        <p:nvCxnSpPr>
          <p:cNvPr id="57" name="Straight Arrow Connector 56"/>
          <p:cNvCxnSpPr/>
          <p:nvPr/>
        </p:nvCxnSpPr>
        <p:spPr>
          <a:xfrm flipH="1" flipV="1">
            <a:off x="9922619" y="2312346"/>
            <a:ext cx="991980" cy="127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8" name="TextBox 57"/>
          <p:cNvSpPr txBox="1"/>
          <p:nvPr/>
        </p:nvSpPr>
        <p:spPr>
          <a:xfrm>
            <a:off x="10946067" y="2118512"/>
            <a:ext cx="947695" cy="369332"/>
          </a:xfrm>
          <a:prstGeom prst="rect">
            <a:avLst/>
          </a:prstGeom>
          <a:noFill/>
        </p:spPr>
        <p:txBody>
          <a:bodyPr wrap="none" rtlCol="0">
            <a:spAutoFit/>
          </a:bodyPr>
          <a:lstStyle/>
          <a:p>
            <a:r>
              <a:rPr lang="es-MX" dirty="0" err="1" smtClean="0"/>
              <a:t>Children</a:t>
            </a:r>
            <a:endParaRPr lang="es-MX" dirty="0"/>
          </a:p>
        </p:txBody>
      </p:sp>
    </p:spTree>
    <p:extLst>
      <p:ext uri="{BB962C8B-B14F-4D97-AF65-F5344CB8AC3E}">
        <p14:creationId xmlns:p14="http://schemas.microsoft.com/office/powerpoint/2010/main" val="294645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dirty="0" err="1" smtClean="0"/>
              <a:t>Dom</a:t>
            </a:r>
            <a:r>
              <a:rPr lang="es-MX" dirty="0" smtClean="0"/>
              <a:t> (</a:t>
            </a:r>
            <a:r>
              <a:rPr lang="es-MX" dirty="0" err="1" smtClean="0"/>
              <a:t>document</a:t>
            </a:r>
            <a:r>
              <a:rPr lang="es-MX" dirty="0" smtClean="0"/>
              <a:t> </a:t>
            </a:r>
            <a:r>
              <a:rPr lang="es-MX" dirty="0" err="1" smtClean="0"/>
              <a:t>object</a:t>
            </a:r>
            <a:r>
              <a:rPr lang="es-MX" dirty="0" smtClean="0"/>
              <a:t> </a:t>
            </a:r>
            <a:r>
              <a:rPr lang="es-MX" dirty="0" err="1" smtClean="0"/>
              <a:t>model</a:t>
            </a:r>
            <a:r>
              <a:rPr lang="es-MX" dirty="0" smtClean="0"/>
              <a:t>)</a:t>
            </a:r>
            <a:endParaRPr lang="es-MX" dirty="0"/>
          </a:p>
        </p:txBody>
      </p:sp>
      <p:sp>
        <p:nvSpPr>
          <p:cNvPr id="3" name="Content Placeholder 2"/>
          <p:cNvSpPr>
            <a:spLocks noGrp="1"/>
          </p:cNvSpPr>
          <p:nvPr>
            <p:ph idx="1"/>
          </p:nvPr>
        </p:nvSpPr>
        <p:spPr/>
        <p:txBody>
          <a:bodyPr/>
          <a:lstStyle/>
          <a:p>
            <a:r>
              <a:rPr lang="en-US" dirty="0"/>
              <a:t>HTML is an XML-like structure in that the elements form a structure of parents’ nodes with children, like the branches of a tree. There is one root element (html) with branches like head and body, each with their own branches. For this reason, the DOM is also called the DOM tree.</a:t>
            </a:r>
            <a:endParaRPr lang="es-MX" dirty="0"/>
          </a:p>
        </p:txBody>
      </p:sp>
    </p:spTree>
    <p:extLst>
      <p:ext uri="{BB962C8B-B14F-4D97-AF65-F5344CB8AC3E}">
        <p14:creationId xmlns:p14="http://schemas.microsoft.com/office/powerpoint/2010/main" val="16301772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There are two important selectors you can use in addition to the universal selector and HTML elements: classes and IDs.</a:t>
            </a:r>
          </a:p>
          <a:p>
            <a:endParaRPr lang="en-US" dirty="0" smtClean="0"/>
          </a:p>
          <a:p>
            <a:endParaRPr lang="es-MX" dirty="0"/>
          </a:p>
        </p:txBody>
      </p:sp>
      <p:sp>
        <p:nvSpPr>
          <p:cNvPr id="4" name="Title 3"/>
          <p:cNvSpPr>
            <a:spLocks noGrp="1"/>
          </p:cNvSpPr>
          <p:nvPr>
            <p:ph type="title"/>
          </p:nvPr>
        </p:nvSpPr>
        <p:spPr/>
        <p:txBody>
          <a:bodyPr/>
          <a:lstStyle/>
          <a:p>
            <a:endParaRPr lang="es-MX"/>
          </a:p>
        </p:txBody>
      </p:sp>
    </p:spTree>
    <p:extLst>
      <p:ext uri="{BB962C8B-B14F-4D97-AF65-F5344CB8AC3E}">
        <p14:creationId xmlns:p14="http://schemas.microsoft.com/office/powerpoint/2010/main" val="23181471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dirty="0" err="1" smtClean="0"/>
              <a:t>Class</a:t>
            </a:r>
            <a:endParaRPr lang="es-MX" dirty="0"/>
          </a:p>
        </p:txBody>
      </p:sp>
      <p:sp>
        <p:nvSpPr>
          <p:cNvPr id="3" name="Content Placeholder 2"/>
          <p:cNvSpPr>
            <a:spLocks noGrp="1"/>
          </p:cNvSpPr>
          <p:nvPr>
            <p:ph idx="1"/>
          </p:nvPr>
        </p:nvSpPr>
        <p:spPr>
          <a:xfrm>
            <a:off x="1024128" y="1905000"/>
            <a:ext cx="9720071" cy="4023360"/>
          </a:xfrm>
        </p:spPr>
        <p:txBody>
          <a:bodyPr>
            <a:normAutofit/>
          </a:bodyPr>
          <a:lstStyle/>
          <a:p>
            <a:pPr lvl="1"/>
            <a:r>
              <a:rPr lang="en-US" sz="2600" dirty="0" smtClean="0"/>
              <a:t>Classes are useful when you have a bunch of elements that should all receive the same styling. </a:t>
            </a:r>
            <a:endParaRPr lang="en-US" sz="2600" dirty="0" smtClean="0"/>
          </a:p>
          <a:p>
            <a:pPr lvl="1"/>
            <a:endParaRPr lang="en-US" sz="2600" dirty="0" smtClean="0"/>
          </a:p>
          <a:p>
            <a:pPr lvl="1"/>
            <a:r>
              <a:rPr lang="en-US" sz="2600" dirty="0" smtClean="0"/>
              <a:t>Rather </a:t>
            </a:r>
            <a:r>
              <a:rPr lang="en-US" sz="2600" dirty="0" smtClean="0"/>
              <a:t>than applying the same rules to several selectors, you </a:t>
            </a:r>
            <a:r>
              <a:rPr lang="en-US" sz="2600" dirty="0" smtClean="0"/>
              <a:t>apply </a:t>
            </a:r>
            <a:r>
              <a:rPr lang="en-US" sz="2600" dirty="0" smtClean="0"/>
              <a:t>the same class to all those HTML </a:t>
            </a:r>
            <a:r>
              <a:rPr lang="en-US" sz="2600" dirty="0" smtClean="0"/>
              <a:t>elements.</a:t>
            </a:r>
          </a:p>
          <a:p>
            <a:pPr lvl="1"/>
            <a:endParaRPr lang="en-US" sz="2600" dirty="0"/>
          </a:p>
          <a:p>
            <a:pPr lvl="1"/>
            <a:r>
              <a:rPr lang="en-US" sz="2600" dirty="0"/>
              <a:t>Classes are identified in CSS with a dot (.)</a:t>
            </a:r>
          </a:p>
          <a:p>
            <a:pPr lvl="1"/>
            <a:endParaRPr lang="en-US" dirty="0" smtClean="0"/>
          </a:p>
        </p:txBody>
      </p:sp>
    </p:spTree>
    <p:extLst>
      <p:ext uri="{BB962C8B-B14F-4D97-AF65-F5344CB8AC3E}">
        <p14:creationId xmlns:p14="http://schemas.microsoft.com/office/powerpoint/2010/main" val="36299791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9271" t="26302" r="49792" b="62630"/>
          <a:stretch/>
        </p:blipFill>
        <p:spPr>
          <a:xfrm>
            <a:off x="2503676" y="3886200"/>
            <a:ext cx="4445000" cy="1879726"/>
          </a:xfrm>
          <a:prstGeom prst="rect">
            <a:avLst/>
          </a:prstGeom>
        </p:spPr>
      </p:pic>
      <p:pic>
        <p:nvPicPr>
          <p:cNvPr id="5" name="Picture 4"/>
          <p:cNvPicPr>
            <a:picLocks noChangeAspect="1"/>
          </p:cNvPicPr>
          <p:nvPr/>
        </p:nvPicPr>
        <p:blipFill rotWithShape="1">
          <a:blip r:embed="rId3"/>
          <a:srcRect t="6250" r="90625" b="62761"/>
          <a:stretch/>
        </p:blipFill>
        <p:spPr>
          <a:xfrm>
            <a:off x="8199627" y="1458724"/>
            <a:ext cx="1628774" cy="4307202"/>
          </a:xfrm>
          <a:prstGeom prst="rect">
            <a:avLst/>
          </a:prstGeom>
        </p:spPr>
      </p:pic>
      <p:pic>
        <p:nvPicPr>
          <p:cNvPr id="6" name="Picture 5"/>
          <p:cNvPicPr>
            <a:picLocks noChangeAspect="1"/>
          </p:cNvPicPr>
          <p:nvPr/>
        </p:nvPicPr>
        <p:blipFill rotWithShape="1">
          <a:blip r:embed="rId4"/>
          <a:srcRect l="25260" t="21875" r="59271" b="67578"/>
          <a:stretch/>
        </p:blipFill>
        <p:spPr>
          <a:xfrm>
            <a:off x="2503676" y="1458724"/>
            <a:ext cx="3282948" cy="1790637"/>
          </a:xfrm>
          <a:prstGeom prst="rect">
            <a:avLst/>
          </a:prstGeom>
        </p:spPr>
      </p:pic>
    </p:spTree>
    <p:extLst>
      <p:ext uri="{BB962C8B-B14F-4D97-AF65-F5344CB8AC3E}">
        <p14:creationId xmlns:p14="http://schemas.microsoft.com/office/powerpoint/2010/main" val="458353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normAutofit/>
          </a:bodyPr>
          <a:lstStyle/>
          <a:p>
            <a:r>
              <a:rPr lang="en-US" dirty="0" smtClean="0"/>
              <a:t>IDs are great </a:t>
            </a:r>
            <a:r>
              <a:rPr lang="en-US" dirty="0" smtClean="0"/>
              <a:t>for when you have exactly one element that should receive a certain kind of styling</a:t>
            </a:r>
            <a:r>
              <a:rPr lang="en-US" dirty="0" smtClean="0"/>
              <a:t>.</a:t>
            </a:r>
          </a:p>
          <a:p>
            <a:r>
              <a:rPr lang="en-US" dirty="0"/>
              <a:t>id should be unique within a page</a:t>
            </a:r>
            <a:endParaRPr lang="en-US" dirty="0" smtClean="0"/>
          </a:p>
          <a:p>
            <a:r>
              <a:rPr lang="en-US" dirty="0"/>
              <a:t>IDs are identified in CSS with a pound sign </a:t>
            </a:r>
            <a:r>
              <a:rPr lang="en-US" dirty="0" smtClean="0"/>
              <a:t>(#):</a:t>
            </a:r>
            <a:endParaRPr lang="en-US" dirty="0" smtClean="0"/>
          </a:p>
        </p:txBody>
      </p:sp>
    </p:spTree>
    <p:extLst>
      <p:ext uri="{BB962C8B-B14F-4D97-AF65-F5344CB8AC3E}">
        <p14:creationId xmlns:p14="http://schemas.microsoft.com/office/powerpoint/2010/main" val="24086164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normAutofit fontScale="62500" lnSpcReduction="20000"/>
          </a:bodyPr>
          <a:lstStyle/>
          <a:p>
            <a:r>
              <a:rPr lang="en-US" dirty="0" smtClean="0"/>
              <a:t>pseudo-class selectors.</a:t>
            </a:r>
          </a:p>
          <a:p>
            <a:endParaRPr lang="en-US" dirty="0" smtClean="0"/>
          </a:p>
          <a:p>
            <a:r>
              <a:rPr lang="en-US" dirty="0" smtClean="0"/>
              <a:t>A pseudo-class selector is a way of accessing HTML items that aren't part of the document tree.</a:t>
            </a:r>
          </a:p>
          <a:p>
            <a:endParaRPr lang="en-US" dirty="0" smtClean="0"/>
          </a:p>
          <a:p>
            <a:r>
              <a:rPr lang="en-US" dirty="0" smtClean="0"/>
              <a:t>For </a:t>
            </a:r>
            <a:r>
              <a:rPr lang="en-US" dirty="0" smtClean="0"/>
              <a:t>example, </a:t>
            </a:r>
            <a:r>
              <a:rPr lang="en-US" dirty="0" smtClean="0"/>
              <a:t>we </a:t>
            </a:r>
            <a:r>
              <a:rPr lang="en-US" dirty="0" smtClean="0"/>
              <a:t>could change a link's text-decoration property to make it something other than blue and underlined. Using pseudo selectors, you can control the appearance of unvisited and visited links—even links the user is hovering over but hasn't clicked.</a:t>
            </a:r>
          </a:p>
          <a:p>
            <a:endParaRPr lang="en-US" dirty="0" smtClean="0"/>
          </a:p>
          <a:p>
            <a:r>
              <a:rPr lang="en-US" dirty="0" smtClean="0"/>
              <a:t>The CSS syntax for pseudo selectors is</a:t>
            </a:r>
          </a:p>
          <a:p>
            <a:endParaRPr lang="en-US" dirty="0" smtClean="0"/>
          </a:p>
          <a:p>
            <a:r>
              <a:rPr lang="en-US" dirty="0" err="1" smtClean="0"/>
              <a:t>selector:pseudo-class_selector</a:t>
            </a:r>
            <a:r>
              <a:rPr lang="en-US" dirty="0" smtClean="0"/>
              <a:t> {</a:t>
            </a:r>
          </a:p>
          <a:p>
            <a:r>
              <a:rPr lang="en-US" dirty="0" smtClean="0"/>
              <a:t>    property: value;</a:t>
            </a:r>
          </a:p>
          <a:p>
            <a:r>
              <a:rPr lang="en-US" dirty="0" smtClean="0"/>
              <a:t>}</a:t>
            </a:r>
          </a:p>
          <a:p>
            <a:r>
              <a:rPr lang="en-US" dirty="0" smtClean="0"/>
              <a:t>It's just that little extra colon (:).</a:t>
            </a:r>
            <a:endParaRPr lang="es-MX" dirty="0"/>
          </a:p>
        </p:txBody>
      </p:sp>
    </p:spTree>
    <p:extLst>
      <p:ext uri="{BB962C8B-B14F-4D97-AF65-F5344CB8AC3E}">
        <p14:creationId xmlns:p14="http://schemas.microsoft.com/office/powerpoint/2010/main" val="35161563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normAutofit/>
          </a:bodyPr>
          <a:lstStyle/>
          <a:p>
            <a:r>
              <a:rPr lang="en-US" dirty="0" smtClean="0"/>
              <a:t>Links</a:t>
            </a:r>
          </a:p>
          <a:p>
            <a:r>
              <a:rPr lang="en-US" dirty="0" smtClean="0"/>
              <a:t>There are a number of useful pseudo-class selectors for links, including:</a:t>
            </a:r>
          </a:p>
          <a:p>
            <a:endParaRPr lang="en-US" dirty="0" smtClean="0"/>
          </a:p>
          <a:p>
            <a:r>
              <a:rPr lang="en-US" dirty="0" smtClean="0"/>
              <a:t>a:link: An unvisited link.</a:t>
            </a:r>
          </a:p>
          <a:p>
            <a:r>
              <a:rPr lang="en-US" dirty="0" smtClean="0"/>
              <a:t>a:visited: A visited link.</a:t>
            </a:r>
          </a:p>
          <a:p>
            <a:r>
              <a:rPr lang="en-US" dirty="0" smtClean="0"/>
              <a:t>a:hover: A link you're hovering your mouse over.</a:t>
            </a:r>
          </a:p>
          <a:p>
            <a:endParaRPr lang="en-US" dirty="0" smtClean="0"/>
          </a:p>
        </p:txBody>
      </p:sp>
    </p:spTree>
    <p:extLst>
      <p:ext uri="{BB962C8B-B14F-4D97-AF65-F5344CB8AC3E}">
        <p14:creationId xmlns:p14="http://schemas.microsoft.com/office/powerpoint/2010/main" val="23649828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normAutofit/>
          </a:bodyPr>
          <a:lstStyle/>
          <a:p>
            <a:r>
              <a:rPr lang="en-US" dirty="0" smtClean="0"/>
              <a:t>First child</a:t>
            </a:r>
          </a:p>
          <a:p>
            <a:r>
              <a:rPr lang="en-US" dirty="0" smtClean="0"/>
              <a:t>Another useful pseudo-class selector is first-child. It's used to apply styling to only the elements that are the first children of their parents. For instance:</a:t>
            </a:r>
          </a:p>
          <a:p>
            <a:endParaRPr lang="en-US" dirty="0" smtClean="0"/>
          </a:p>
          <a:p>
            <a:r>
              <a:rPr lang="en-US" dirty="0" smtClean="0"/>
              <a:t>p:first-child {</a:t>
            </a:r>
          </a:p>
          <a:p>
            <a:r>
              <a:rPr lang="en-US" dirty="0" smtClean="0"/>
              <a:t>    color: red;</a:t>
            </a:r>
          </a:p>
          <a:p>
            <a:r>
              <a:rPr lang="en-US" dirty="0" smtClean="0"/>
              <a:t>}</a:t>
            </a:r>
          </a:p>
          <a:p>
            <a:r>
              <a:rPr lang="en-US" dirty="0" smtClean="0"/>
              <a:t>Would make all paragraphs that are the first children of their parent elements red.</a:t>
            </a:r>
            <a:endParaRPr lang="es-MX" dirty="0"/>
          </a:p>
        </p:txBody>
      </p:sp>
    </p:spTree>
    <p:extLst>
      <p:ext uri="{BB962C8B-B14F-4D97-AF65-F5344CB8AC3E}">
        <p14:creationId xmlns:p14="http://schemas.microsoft.com/office/powerpoint/2010/main" val="18524298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dirty="0" smtClean="0"/>
              <a:t>CSS</a:t>
            </a:r>
            <a:endParaRPr lang="es-MX" dirty="0"/>
          </a:p>
        </p:txBody>
      </p:sp>
      <p:sp>
        <p:nvSpPr>
          <p:cNvPr id="3" name="Content Placeholder 2"/>
          <p:cNvSpPr>
            <a:spLocks noGrp="1"/>
          </p:cNvSpPr>
          <p:nvPr>
            <p:ph idx="1"/>
          </p:nvPr>
        </p:nvSpPr>
        <p:spPr/>
        <p:txBody>
          <a:bodyPr>
            <a:normAutofit/>
          </a:bodyPr>
          <a:lstStyle/>
          <a:p>
            <a:pPr lvl="1"/>
            <a:r>
              <a:rPr lang="en-US" sz="2600" dirty="0" smtClean="0"/>
              <a:t>CSS (which stands for Cascading Style Sheets) is </a:t>
            </a:r>
            <a:r>
              <a:rPr lang="en-US" sz="2600" dirty="0" smtClean="0"/>
              <a:t>a style sheet </a:t>
            </a:r>
            <a:r>
              <a:rPr lang="en-US" sz="2600" dirty="0" smtClean="0"/>
              <a:t>language used to describe the appearance and formatting of your HTML.</a:t>
            </a:r>
          </a:p>
          <a:p>
            <a:pPr lvl="1"/>
            <a:endParaRPr lang="en-US" sz="2600" dirty="0" smtClean="0"/>
          </a:p>
          <a:p>
            <a:pPr lvl="1"/>
            <a:r>
              <a:rPr lang="en-US" sz="2600" dirty="0"/>
              <a:t>S</a:t>
            </a:r>
            <a:r>
              <a:rPr lang="en-US" sz="2600" dirty="0" smtClean="0"/>
              <a:t>tyle </a:t>
            </a:r>
            <a:r>
              <a:rPr lang="en-US" sz="2600" dirty="0" smtClean="0"/>
              <a:t>sheets are cascading because the sheets can apply formatting when more than one style </a:t>
            </a:r>
            <a:r>
              <a:rPr lang="en-US" sz="2600" dirty="0" smtClean="0"/>
              <a:t>applies</a:t>
            </a:r>
          </a:p>
          <a:p>
            <a:pPr lvl="1"/>
            <a:endParaRPr lang="en-US" sz="2600" dirty="0" smtClean="0"/>
          </a:p>
          <a:p>
            <a:pPr lvl="1"/>
            <a:r>
              <a:rPr lang="en-US" sz="2600" dirty="0" smtClean="0"/>
              <a:t>You can apply similar appearance and formatting to several HTML pages from a single CSS file</a:t>
            </a:r>
            <a:endParaRPr lang="es-MX" sz="2600" dirty="0" smtClean="0"/>
          </a:p>
          <a:p>
            <a:endParaRPr lang="es-MX" dirty="0"/>
          </a:p>
        </p:txBody>
      </p:sp>
    </p:spTree>
    <p:extLst>
      <p:ext uri="{BB962C8B-B14F-4D97-AF65-F5344CB8AC3E}">
        <p14:creationId xmlns:p14="http://schemas.microsoft.com/office/powerpoint/2010/main" val="116244622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MX" b="1" dirty="0" err="1" smtClean="0"/>
              <a:t>Units</a:t>
            </a:r>
            <a:r>
              <a:rPr lang="es-MX" b="1" dirty="0" smtClean="0"/>
              <a:t>  (</a:t>
            </a:r>
            <a:r>
              <a:rPr lang="es-MX" b="1" dirty="0" err="1" smtClean="0"/>
              <a:t>font-size</a:t>
            </a:r>
            <a:r>
              <a:rPr lang="es-MX" b="1" dirty="0" smtClean="0"/>
              <a:t>)</a:t>
            </a:r>
            <a:endParaRPr lang="es-MX" dirty="0"/>
          </a:p>
        </p:txBody>
      </p:sp>
      <p:sp>
        <p:nvSpPr>
          <p:cNvPr id="3" name="Content Placeholder 2"/>
          <p:cNvSpPr>
            <a:spLocks noGrp="1"/>
          </p:cNvSpPr>
          <p:nvPr>
            <p:ph idx="1"/>
          </p:nvPr>
        </p:nvSpPr>
        <p:spPr/>
        <p:txBody>
          <a:bodyPr>
            <a:normAutofit/>
          </a:bodyPr>
          <a:lstStyle/>
          <a:p>
            <a:pPr lvl="1"/>
            <a:r>
              <a:rPr lang="en-US" sz="2600" b="1" dirty="0" smtClean="0"/>
              <a:t>Ems (</a:t>
            </a:r>
            <a:r>
              <a:rPr lang="en-US" sz="2600" b="1" dirty="0" err="1" smtClean="0"/>
              <a:t>em</a:t>
            </a:r>
            <a:r>
              <a:rPr lang="en-US" sz="2600" b="1" dirty="0" smtClean="0"/>
              <a:t>):</a:t>
            </a:r>
            <a:r>
              <a:rPr lang="en-US" sz="2600" dirty="0" smtClean="0"/>
              <a:t> The “</a:t>
            </a:r>
            <a:r>
              <a:rPr lang="en-US" sz="2600" dirty="0" err="1" smtClean="0"/>
              <a:t>em</a:t>
            </a:r>
            <a:r>
              <a:rPr lang="en-US" sz="2600" dirty="0" smtClean="0"/>
              <a:t>” is a scalable unit that is used in web document media. An </a:t>
            </a:r>
            <a:r>
              <a:rPr lang="en-US" sz="2600" dirty="0" err="1" smtClean="0"/>
              <a:t>em</a:t>
            </a:r>
            <a:r>
              <a:rPr lang="en-US" sz="2600" dirty="0" smtClean="0"/>
              <a:t> is equal to the current font-size, for instance, if the font-size of the document is 12pt, 1em is equal to 12pt. Ems are scalable, so 2em would equal 24pt, .5em would equal 6pt, etc. Are Mobile-device-friendly.</a:t>
            </a:r>
          </a:p>
          <a:p>
            <a:pPr lvl="1"/>
            <a:endParaRPr lang="en-US" sz="2600" dirty="0" smtClean="0"/>
          </a:p>
          <a:p>
            <a:pPr lvl="1"/>
            <a:r>
              <a:rPr lang="en-US" sz="2600" b="1" dirty="0" smtClean="0"/>
              <a:t>Pixels (</a:t>
            </a:r>
            <a:r>
              <a:rPr lang="en-US" sz="2600" b="1" dirty="0" err="1" smtClean="0"/>
              <a:t>px</a:t>
            </a:r>
            <a:r>
              <a:rPr lang="en-US" sz="2600" b="1" dirty="0" smtClean="0"/>
              <a:t>):</a:t>
            </a:r>
            <a:r>
              <a:rPr lang="en-US" sz="2600" dirty="0" smtClean="0"/>
              <a:t> Pixels are fixed-size units that are used in screen. One pixel is equal to one dot on the computer screen. One problem with the pixel unit is that it does not scale upward for visually-impaired readers or downward to fit mobile devices.</a:t>
            </a:r>
          </a:p>
          <a:p>
            <a:pPr lvl="1"/>
            <a:endParaRPr lang="en-US" sz="2600" dirty="0" smtClean="0"/>
          </a:p>
          <a:p>
            <a:endParaRPr lang="es-MX" dirty="0"/>
          </a:p>
        </p:txBody>
      </p:sp>
      <p:sp>
        <p:nvSpPr>
          <p:cNvPr id="4" name="TextBox 3"/>
          <p:cNvSpPr txBox="1"/>
          <p:nvPr/>
        </p:nvSpPr>
        <p:spPr>
          <a:xfrm>
            <a:off x="2971800" y="365125"/>
            <a:ext cx="8382000" cy="646331"/>
          </a:xfrm>
          <a:prstGeom prst="rect">
            <a:avLst/>
          </a:prstGeom>
          <a:noFill/>
        </p:spPr>
        <p:txBody>
          <a:bodyPr wrap="square" rtlCol="0">
            <a:spAutoFit/>
          </a:bodyPr>
          <a:lstStyle/>
          <a:p>
            <a:r>
              <a:rPr lang="es-MX" b="1" dirty="0"/>
              <a:t>http://kyleschaeffer.com/development/css-font-size-em-vs-px-vs-pt-vs/</a:t>
            </a:r>
            <a:br>
              <a:rPr lang="es-MX" b="1" dirty="0"/>
            </a:br>
            <a:endParaRPr lang="es-MX" dirty="0"/>
          </a:p>
        </p:txBody>
      </p:sp>
    </p:spTree>
    <p:extLst>
      <p:ext uri="{BB962C8B-B14F-4D97-AF65-F5344CB8AC3E}">
        <p14:creationId xmlns:p14="http://schemas.microsoft.com/office/powerpoint/2010/main" val="13119296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lstStyle/>
          <a:p>
            <a:pPr lvl="1"/>
            <a:r>
              <a:rPr lang="en-US" sz="2600" b="1" dirty="0" smtClean="0"/>
              <a:t>Points (</a:t>
            </a:r>
            <a:r>
              <a:rPr lang="en-US" sz="2600" b="1" dirty="0" err="1" smtClean="0"/>
              <a:t>pt</a:t>
            </a:r>
            <a:r>
              <a:rPr lang="en-US" sz="2600" b="1" dirty="0" smtClean="0"/>
              <a:t>):</a:t>
            </a:r>
            <a:r>
              <a:rPr lang="en-US" sz="2600" dirty="0" smtClean="0"/>
              <a:t> Traditionally used in print. One point is equal to 1/72 of an inch. Points are much like pixels, in that they are fixed-size units and cannot scale in size.</a:t>
            </a:r>
          </a:p>
          <a:p>
            <a:pPr lvl="1"/>
            <a:endParaRPr lang="en-US" sz="2600" dirty="0" smtClean="0"/>
          </a:p>
          <a:p>
            <a:pPr lvl="1"/>
            <a:r>
              <a:rPr lang="en-US" sz="2600" b="1" dirty="0" smtClean="0"/>
              <a:t>Percent (%):</a:t>
            </a:r>
            <a:r>
              <a:rPr lang="en-US" sz="2600" dirty="0" smtClean="0"/>
              <a:t> The percent unit is much like the “</a:t>
            </a:r>
            <a:r>
              <a:rPr lang="en-US" sz="2600" dirty="0" err="1" smtClean="0"/>
              <a:t>em</a:t>
            </a:r>
            <a:r>
              <a:rPr lang="en-US" sz="2600" dirty="0" smtClean="0"/>
              <a:t>” unit, save for a few fundamental differences. First and foremost, the current font-size is equal to 100% (i.e. 12pt = 100%). While using the percent unit, your text remains fully scalable for mobile devices and for accessibility.</a:t>
            </a:r>
            <a:endParaRPr lang="es-MX" sz="2600" dirty="0" smtClean="0"/>
          </a:p>
          <a:p>
            <a:endParaRPr lang="es-MX" dirty="0"/>
          </a:p>
        </p:txBody>
      </p:sp>
    </p:spTree>
    <p:extLst>
      <p:ext uri="{BB962C8B-B14F-4D97-AF65-F5344CB8AC3E}">
        <p14:creationId xmlns:p14="http://schemas.microsoft.com/office/powerpoint/2010/main" val="22343185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66775" y="4419600"/>
            <a:ext cx="9720071" cy="622300"/>
          </a:xfrm>
        </p:spPr>
        <p:txBody>
          <a:bodyPr/>
          <a:lstStyle/>
          <a:p>
            <a:r>
              <a:rPr lang="es-MX" dirty="0"/>
              <a:t>http://kyleschaeffer.com/development/css-font-size-em-vs-px-vs-pt-vs/</a:t>
            </a:r>
          </a:p>
        </p:txBody>
      </p:sp>
      <p:pic>
        <p:nvPicPr>
          <p:cNvPr id="4098" name="Picture 2" descr="Font-sizes as they increase from 100% to 1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775" y="2286000"/>
            <a:ext cx="5715000" cy="1524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30567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display property</a:t>
            </a:r>
            <a:endParaRPr lang="es-MX" dirty="0"/>
          </a:p>
        </p:txBody>
      </p:sp>
      <p:sp>
        <p:nvSpPr>
          <p:cNvPr id="3" name="Content Placeholder 2"/>
          <p:cNvSpPr>
            <a:spLocks noGrp="1"/>
          </p:cNvSpPr>
          <p:nvPr>
            <p:ph idx="1"/>
          </p:nvPr>
        </p:nvSpPr>
        <p:spPr/>
        <p:txBody>
          <a:bodyPr>
            <a:noAutofit/>
          </a:bodyPr>
          <a:lstStyle/>
          <a:p>
            <a:pPr lvl="1"/>
            <a:r>
              <a:rPr lang="en-US" sz="2800" dirty="0" smtClean="0"/>
              <a:t>There are many</a:t>
            </a:r>
            <a:r>
              <a:rPr lang="en-US" sz="2800" dirty="0" smtClean="0"/>
              <a:t> </a:t>
            </a:r>
            <a:r>
              <a:rPr lang="en-US" sz="2800" dirty="0" smtClean="0"/>
              <a:t>possible </a:t>
            </a:r>
            <a:r>
              <a:rPr lang="en-US" sz="2800" dirty="0" smtClean="0"/>
              <a:t>values but the main 4 are the following: </a:t>
            </a:r>
          </a:p>
          <a:p>
            <a:pPr lvl="2"/>
            <a:r>
              <a:rPr lang="en-US" sz="2600" dirty="0" smtClean="0"/>
              <a:t>Block</a:t>
            </a:r>
          </a:p>
          <a:p>
            <a:pPr lvl="2"/>
            <a:r>
              <a:rPr lang="en-US" sz="2600" dirty="0" smtClean="0"/>
              <a:t>Inline-block</a:t>
            </a:r>
          </a:p>
          <a:p>
            <a:pPr lvl="2"/>
            <a:r>
              <a:rPr lang="en-US" sz="2600" dirty="0" smtClean="0"/>
              <a:t>Inline</a:t>
            </a:r>
          </a:p>
          <a:p>
            <a:pPr lvl="2"/>
            <a:r>
              <a:rPr lang="en-US" sz="2600" dirty="0"/>
              <a:t>N</a:t>
            </a:r>
            <a:r>
              <a:rPr lang="en-US" sz="2600" dirty="0" smtClean="0"/>
              <a:t>one </a:t>
            </a:r>
          </a:p>
          <a:p>
            <a:pPr lvl="2"/>
            <a:endParaRPr lang="en-US" sz="2600" dirty="0"/>
          </a:p>
          <a:p>
            <a:pPr lvl="2"/>
            <a:r>
              <a:rPr lang="en-US" sz="2600" dirty="0" smtClean="0"/>
              <a:t>Also</a:t>
            </a:r>
          </a:p>
          <a:p>
            <a:pPr lvl="3"/>
            <a:r>
              <a:rPr lang="en-US" sz="2600" dirty="0" smtClean="0"/>
              <a:t>Fle</a:t>
            </a:r>
            <a:r>
              <a:rPr lang="en-US" sz="2600" dirty="0" smtClean="0"/>
              <a:t>x, Table </a:t>
            </a:r>
            <a:endParaRPr lang="en-US" sz="2600" dirty="0" smtClean="0"/>
          </a:p>
          <a:p>
            <a:pPr lvl="2"/>
            <a:endParaRPr lang="en-US" sz="2200" dirty="0" smtClean="0"/>
          </a:p>
        </p:txBody>
      </p:sp>
    </p:spTree>
    <p:extLst>
      <p:ext uri="{BB962C8B-B14F-4D97-AF65-F5344CB8AC3E}">
        <p14:creationId xmlns:p14="http://schemas.microsoft.com/office/powerpoint/2010/main" val="149953119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24128" y="571500"/>
            <a:ext cx="9720071" cy="5737860"/>
          </a:xfrm>
        </p:spPr>
        <p:txBody>
          <a:bodyPr>
            <a:normAutofit/>
          </a:bodyPr>
          <a:lstStyle/>
          <a:p>
            <a:pPr lvl="1"/>
            <a:r>
              <a:rPr lang="en-US" sz="2600" dirty="0"/>
              <a:t>Block: This makes the element a block box. It won't let anything sit next to it on the page! It takes up the full width.</a:t>
            </a:r>
          </a:p>
          <a:p>
            <a:pPr lvl="1"/>
            <a:endParaRPr lang="en-US" sz="2600" dirty="0" smtClean="0"/>
          </a:p>
          <a:p>
            <a:pPr lvl="1"/>
            <a:endParaRPr lang="en-US" sz="2600" dirty="0"/>
          </a:p>
          <a:p>
            <a:pPr lvl="1"/>
            <a:endParaRPr lang="en-US" sz="2600" dirty="0" smtClean="0"/>
          </a:p>
          <a:p>
            <a:pPr lvl="1"/>
            <a:endParaRPr lang="en-US" sz="2600" dirty="0"/>
          </a:p>
          <a:p>
            <a:pPr lvl="1"/>
            <a:r>
              <a:rPr lang="en-US" sz="2600" dirty="0"/>
              <a:t>Inline-block: This makes the element a block box, but will allow other elements to sit next to it on the same line.</a:t>
            </a:r>
          </a:p>
          <a:p>
            <a:pPr lvl="1"/>
            <a:endParaRPr lang="en-US" sz="2600" dirty="0"/>
          </a:p>
          <a:p>
            <a:endParaRPr lang="es-MX" dirty="0"/>
          </a:p>
        </p:txBody>
      </p:sp>
      <p:pic>
        <p:nvPicPr>
          <p:cNvPr id="4" name="Picture 3"/>
          <p:cNvPicPr>
            <a:picLocks noChangeAspect="1"/>
          </p:cNvPicPr>
          <p:nvPr/>
        </p:nvPicPr>
        <p:blipFill rotWithShape="1">
          <a:blip r:embed="rId2"/>
          <a:srcRect t="27083" r="90208" b="31641"/>
          <a:stretch/>
        </p:blipFill>
        <p:spPr>
          <a:xfrm>
            <a:off x="7518400" y="1193800"/>
            <a:ext cx="1193800" cy="4025900"/>
          </a:xfrm>
          <a:prstGeom prst="rect">
            <a:avLst/>
          </a:prstGeom>
        </p:spPr>
      </p:pic>
      <p:pic>
        <p:nvPicPr>
          <p:cNvPr id="5" name="Picture 4"/>
          <p:cNvPicPr>
            <a:picLocks noChangeAspect="1"/>
          </p:cNvPicPr>
          <p:nvPr/>
        </p:nvPicPr>
        <p:blipFill rotWithShape="1">
          <a:blip r:embed="rId2"/>
          <a:srcRect t="69661" r="65937" b="18881"/>
          <a:stretch/>
        </p:blipFill>
        <p:spPr>
          <a:xfrm>
            <a:off x="1917700" y="4660900"/>
            <a:ext cx="4152900" cy="1117600"/>
          </a:xfrm>
          <a:prstGeom prst="rect">
            <a:avLst/>
          </a:prstGeom>
        </p:spPr>
      </p:pic>
      <p:pic>
        <p:nvPicPr>
          <p:cNvPr id="6" name="Picture 5"/>
          <p:cNvPicPr>
            <a:picLocks noChangeAspect="1"/>
          </p:cNvPicPr>
          <p:nvPr/>
        </p:nvPicPr>
        <p:blipFill rotWithShape="1">
          <a:blip r:embed="rId3"/>
          <a:srcRect l="25104" t="35287" r="63541" b="56120"/>
          <a:stretch/>
        </p:blipFill>
        <p:spPr>
          <a:xfrm>
            <a:off x="3467100" y="1778000"/>
            <a:ext cx="1384300" cy="838200"/>
          </a:xfrm>
          <a:prstGeom prst="rect">
            <a:avLst/>
          </a:prstGeom>
        </p:spPr>
      </p:pic>
      <p:pic>
        <p:nvPicPr>
          <p:cNvPr id="10" name="Picture 9"/>
          <p:cNvPicPr>
            <a:picLocks noChangeAspect="1"/>
          </p:cNvPicPr>
          <p:nvPr/>
        </p:nvPicPr>
        <p:blipFill rotWithShape="1">
          <a:blip r:embed="rId4"/>
          <a:srcRect l="25104" t="44662" r="60105" b="47135"/>
          <a:stretch/>
        </p:blipFill>
        <p:spPr>
          <a:xfrm>
            <a:off x="6603999" y="5477510"/>
            <a:ext cx="1803400" cy="800100"/>
          </a:xfrm>
          <a:prstGeom prst="rect">
            <a:avLst/>
          </a:prstGeom>
        </p:spPr>
      </p:pic>
    </p:spTree>
    <p:extLst>
      <p:ext uri="{BB962C8B-B14F-4D97-AF65-F5344CB8AC3E}">
        <p14:creationId xmlns:p14="http://schemas.microsoft.com/office/powerpoint/2010/main" val="41985289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24128" y="584200"/>
            <a:ext cx="9720071" cy="5725160"/>
          </a:xfrm>
        </p:spPr>
        <p:txBody>
          <a:bodyPr/>
          <a:lstStyle/>
          <a:p>
            <a:pPr lvl="1"/>
            <a:r>
              <a:rPr lang="en-US" sz="2600" dirty="0"/>
              <a:t>Inline: This makes the element sit on the same line as another element, but without formatting it like a block. It only takes up as much width as it needs (the smallest possible, not the whole line).</a:t>
            </a:r>
          </a:p>
          <a:p>
            <a:pPr lvl="1"/>
            <a:endParaRPr lang="en-US" sz="2600" dirty="0" smtClean="0"/>
          </a:p>
          <a:p>
            <a:pPr lvl="1"/>
            <a:endParaRPr lang="en-US" sz="2600" dirty="0"/>
          </a:p>
          <a:p>
            <a:pPr lvl="1"/>
            <a:endParaRPr lang="en-US" sz="2600" dirty="0" smtClean="0"/>
          </a:p>
          <a:p>
            <a:pPr lvl="1"/>
            <a:endParaRPr lang="en-US" sz="2600" dirty="0"/>
          </a:p>
          <a:p>
            <a:pPr lvl="1"/>
            <a:r>
              <a:rPr lang="en-US" sz="2600" dirty="0"/>
              <a:t>None: This makes the element and its content disappear from the page entirely!</a:t>
            </a:r>
          </a:p>
          <a:p>
            <a:endParaRPr lang="es-MX" dirty="0"/>
          </a:p>
        </p:txBody>
      </p:sp>
      <p:pic>
        <p:nvPicPr>
          <p:cNvPr id="4" name="Picture 3"/>
          <p:cNvPicPr>
            <a:picLocks noChangeAspect="1"/>
          </p:cNvPicPr>
          <p:nvPr/>
        </p:nvPicPr>
        <p:blipFill rotWithShape="1">
          <a:blip r:embed="rId2"/>
          <a:srcRect t="81120" r="81146" b="15105"/>
          <a:stretch/>
        </p:blipFill>
        <p:spPr>
          <a:xfrm>
            <a:off x="3289300" y="2197100"/>
            <a:ext cx="2298700" cy="368300"/>
          </a:xfrm>
          <a:prstGeom prst="rect">
            <a:avLst/>
          </a:prstGeom>
        </p:spPr>
      </p:pic>
      <p:pic>
        <p:nvPicPr>
          <p:cNvPr id="5" name="Picture 4"/>
          <p:cNvPicPr>
            <a:picLocks noChangeAspect="1"/>
          </p:cNvPicPr>
          <p:nvPr/>
        </p:nvPicPr>
        <p:blipFill rotWithShape="1">
          <a:blip r:embed="rId2"/>
          <a:srcRect t="85026" r="74271" b="4169"/>
          <a:stretch/>
        </p:blipFill>
        <p:spPr>
          <a:xfrm>
            <a:off x="3124200" y="4597400"/>
            <a:ext cx="3136900" cy="1054100"/>
          </a:xfrm>
          <a:prstGeom prst="rect">
            <a:avLst/>
          </a:prstGeom>
        </p:spPr>
      </p:pic>
      <p:pic>
        <p:nvPicPr>
          <p:cNvPr id="6" name="Picture 5"/>
          <p:cNvPicPr>
            <a:picLocks noChangeAspect="1"/>
          </p:cNvPicPr>
          <p:nvPr/>
        </p:nvPicPr>
        <p:blipFill rotWithShape="1">
          <a:blip r:embed="rId3"/>
          <a:srcRect l="25000" t="24609" r="60417" b="68750"/>
          <a:stretch/>
        </p:blipFill>
        <p:spPr>
          <a:xfrm>
            <a:off x="7094728" y="4800600"/>
            <a:ext cx="1778000" cy="647700"/>
          </a:xfrm>
          <a:prstGeom prst="rect">
            <a:avLst/>
          </a:prstGeom>
        </p:spPr>
      </p:pic>
      <p:pic>
        <p:nvPicPr>
          <p:cNvPr id="7" name="Picture 6"/>
          <p:cNvPicPr>
            <a:picLocks noChangeAspect="1"/>
          </p:cNvPicPr>
          <p:nvPr/>
        </p:nvPicPr>
        <p:blipFill rotWithShape="1">
          <a:blip r:embed="rId4"/>
          <a:srcRect l="25209" t="53906" r="63646" b="38021"/>
          <a:stretch/>
        </p:blipFill>
        <p:spPr>
          <a:xfrm>
            <a:off x="6807199" y="1905000"/>
            <a:ext cx="1358900" cy="787400"/>
          </a:xfrm>
          <a:prstGeom prst="rect">
            <a:avLst/>
          </a:prstGeom>
        </p:spPr>
      </p:pic>
    </p:spTree>
    <p:extLst>
      <p:ext uri="{BB962C8B-B14F-4D97-AF65-F5344CB8AC3E}">
        <p14:creationId xmlns:p14="http://schemas.microsoft.com/office/powerpoint/2010/main" val="26136981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normAutofit lnSpcReduction="10000"/>
          </a:bodyPr>
          <a:lstStyle/>
          <a:p>
            <a:r>
              <a:rPr lang="en-US" dirty="0" smtClean="0"/>
              <a:t>Block-level Elements</a:t>
            </a:r>
          </a:p>
          <a:p>
            <a:r>
              <a:rPr lang="en-US" dirty="0" smtClean="0"/>
              <a:t>A block-level element always starts on a new line and takes up the full width available (stretches out to the left and right as far as it can).</a:t>
            </a:r>
          </a:p>
          <a:p>
            <a:r>
              <a:rPr lang="en-US" dirty="0" smtClean="0"/>
              <a:t>The &lt;div&gt; element is a block-level element.</a:t>
            </a:r>
          </a:p>
          <a:p>
            <a:r>
              <a:rPr lang="en-US" dirty="0" smtClean="0"/>
              <a:t>Examples of block-level elements:</a:t>
            </a:r>
          </a:p>
          <a:p>
            <a:r>
              <a:rPr lang="en-US" dirty="0" smtClean="0"/>
              <a:t>&lt;div&gt;</a:t>
            </a:r>
          </a:p>
          <a:p>
            <a:r>
              <a:rPr lang="en-US" dirty="0" smtClean="0"/>
              <a:t>&lt;h1&gt; - &lt;h6&gt;</a:t>
            </a:r>
          </a:p>
          <a:p>
            <a:r>
              <a:rPr lang="en-US" dirty="0" smtClean="0"/>
              <a:t>&lt;p&gt;</a:t>
            </a:r>
          </a:p>
          <a:p>
            <a:r>
              <a:rPr lang="en-US" dirty="0" smtClean="0"/>
              <a:t>&lt;form</a:t>
            </a:r>
            <a:r>
              <a:rPr lang="en-US" dirty="0" smtClean="0"/>
              <a:t>&gt;</a:t>
            </a:r>
            <a:endParaRPr lang="en-US" dirty="0" smtClean="0"/>
          </a:p>
        </p:txBody>
      </p:sp>
    </p:spTree>
    <p:extLst>
      <p:ext uri="{BB962C8B-B14F-4D97-AF65-F5344CB8AC3E}">
        <p14:creationId xmlns:p14="http://schemas.microsoft.com/office/powerpoint/2010/main" val="302456834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lstStyle/>
          <a:p>
            <a:r>
              <a:rPr lang="en-US" dirty="0" smtClean="0"/>
              <a:t>Inline Elements</a:t>
            </a:r>
          </a:p>
          <a:p>
            <a:r>
              <a:rPr lang="en-US" dirty="0" smtClean="0"/>
              <a:t>An inline element does not start on a new line and only takes up as much width as necessary.</a:t>
            </a:r>
          </a:p>
          <a:p>
            <a:r>
              <a:rPr lang="en-US" dirty="0" smtClean="0"/>
              <a:t>This is an inline &lt;span&gt; element inside a paragraph.</a:t>
            </a:r>
          </a:p>
          <a:p>
            <a:r>
              <a:rPr lang="en-US" dirty="0" smtClean="0"/>
              <a:t>Examples of inline elements:</a:t>
            </a:r>
          </a:p>
          <a:p>
            <a:r>
              <a:rPr lang="en-US" dirty="0" smtClean="0"/>
              <a:t>&lt;span&gt;</a:t>
            </a:r>
          </a:p>
          <a:p>
            <a:r>
              <a:rPr lang="en-US" dirty="0" smtClean="0"/>
              <a:t>&lt;a&gt;</a:t>
            </a:r>
          </a:p>
          <a:p>
            <a:r>
              <a:rPr lang="en-US" dirty="0" smtClean="0"/>
              <a:t>&lt;</a:t>
            </a:r>
            <a:r>
              <a:rPr lang="en-US" dirty="0" err="1" smtClean="0"/>
              <a:t>img</a:t>
            </a:r>
            <a:r>
              <a:rPr lang="en-US" dirty="0" smtClean="0"/>
              <a:t>&gt;</a:t>
            </a:r>
            <a:endParaRPr lang="es-MX" dirty="0" smtClean="0"/>
          </a:p>
          <a:p>
            <a:endParaRPr lang="es-MX" dirty="0"/>
          </a:p>
        </p:txBody>
      </p:sp>
    </p:spTree>
    <p:extLst>
      <p:ext uri="{BB962C8B-B14F-4D97-AF65-F5344CB8AC3E}">
        <p14:creationId xmlns:p14="http://schemas.microsoft.com/office/powerpoint/2010/main" val="4930376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positioning.</a:t>
            </a:r>
            <a:br>
              <a:rPr lang="en-US" dirty="0" smtClean="0"/>
            </a:br>
            <a:endParaRPr lang="es-MX" dirty="0"/>
          </a:p>
        </p:txBody>
      </p:sp>
      <p:sp>
        <p:nvSpPr>
          <p:cNvPr id="5" name="Content Placeholder 4"/>
          <p:cNvSpPr>
            <a:spLocks noGrp="1"/>
          </p:cNvSpPr>
          <p:nvPr>
            <p:ph idx="1"/>
          </p:nvPr>
        </p:nvSpPr>
        <p:spPr/>
        <p:txBody>
          <a:bodyPr>
            <a:normAutofit/>
          </a:bodyPr>
          <a:lstStyle/>
          <a:p>
            <a:pPr marL="0" indent="0">
              <a:buNone/>
            </a:pPr>
            <a:r>
              <a:rPr lang="en-US" dirty="0" smtClean="0"/>
              <a:t>Controlling </a:t>
            </a:r>
            <a:r>
              <a:rPr lang="en-US" dirty="0" smtClean="0"/>
              <a:t>the position of HTML elements allows you incredibly fine control over how your pages look. </a:t>
            </a:r>
          </a:p>
          <a:p>
            <a:r>
              <a:rPr lang="en-US" dirty="0" smtClean="0"/>
              <a:t>Elements populate the page in what's known as the CSS box model. Each HTML element is like a tiny box or container that holds the pictures and text you specify</a:t>
            </a:r>
            <a:r>
              <a:rPr lang="en-US" dirty="0" smtClean="0"/>
              <a:t>.</a:t>
            </a:r>
            <a:endParaRPr lang="en-US" dirty="0" smtClean="0"/>
          </a:p>
        </p:txBody>
      </p:sp>
      <p:pic>
        <p:nvPicPr>
          <p:cNvPr id="4" name="Picture 3"/>
          <p:cNvPicPr>
            <a:picLocks noChangeAspect="1"/>
          </p:cNvPicPr>
          <p:nvPr/>
        </p:nvPicPr>
        <p:blipFill>
          <a:blip r:embed="rId2"/>
          <a:stretch>
            <a:fillRect/>
          </a:stretch>
        </p:blipFill>
        <p:spPr>
          <a:xfrm>
            <a:off x="5689600" y="4957087"/>
            <a:ext cx="3238500" cy="1746132"/>
          </a:xfrm>
          <a:prstGeom prst="rect">
            <a:avLst/>
          </a:prstGeom>
        </p:spPr>
      </p:pic>
    </p:spTree>
    <p:extLst>
      <p:ext uri="{BB962C8B-B14F-4D97-AF65-F5344CB8AC3E}">
        <p14:creationId xmlns:p14="http://schemas.microsoft.com/office/powerpoint/2010/main" val="176954133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dirty="0"/>
          </a:p>
        </p:txBody>
      </p:sp>
      <p:sp>
        <p:nvSpPr>
          <p:cNvPr id="3" name="Content Placeholder 2"/>
          <p:cNvSpPr>
            <a:spLocks noGrp="1"/>
          </p:cNvSpPr>
          <p:nvPr>
            <p:ph idx="1"/>
          </p:nvPr>
        </p:nvSpPr>
        <p:spPr/>
        <p:txBody>
          <a:bodyPr>
            <a:normAutofit fontScale="85000" lnSpcReduction="20000"/>
          </a:bodyPr>
          <a:lstStyle/>
          <a:p>
            <a:endParaRPr lang="en-US" dirty="0" smtClean="0"/>
          </a:p>
          <a:p>
            <a:r>
              <a:rPr lang="en-US" dirty="0" smtClean="0"/>
              <a:t>The margin is the space around the element. The larger the margin, the more space between our element and the elements around it. We can adjust the margin to move our HTML elements closer to or farther from each other.</a:t>
            </a:r>
          </a:p>
          <a:p>
            <a:endParaRPr lang="en-US" dirty="0" smtClean="0"/>
          </a:p>
          <a:p>
            <a:r>
              <a:rPr lang="en-US" dirty="0" smtClean="0"/>
              <a:t>The border is the edge of the element. It's what we've been making visible every time we set the border property.</a:t>
            </a:r>
          </a:p>
          <a:p>
            <a:endParaRPr lang="en-US" dirty="0" smtClean="0"/>
          </a:p>
          <a:p>
            <a:r>
              <a:rPr lang="en-US" dirty="0" smtClean="0"/>
              <a:t>The padding is the spacing between the content and the border. We can adjust this value with CSS to move the border closer to or farther from the content.</a:t>
            </a:r>
          </a:p>
          <a:p>
            <a:endParaRPr lang="en-US" dirty="0" smtClean="0"/>
          </a:p>
          <a:p>
            <a:r>
              <a:rPr lang="en-US" dirty="0" smtClean="0"/>
              <a:t>we </a:t>
            </a:r>
            <a:r>
              <a:rPr lang="en-US" dirty="0" smtClean="0"/>
              <a:t>can adjust the top, right, left, and bottom padding, border, and margin individually.</a:t>
            </a:r>
            <a:endParaRPr lang="es-MX" dirty="0"/>
          </a:p>
        </p:txBody>
      </p:sp>
      <p:pic>
        <p:nvPicPr>
          <p:cNvPr id="5" name="Picture 4"/>
          <p:cNvPicPr>
            <a:picLocks noChangeAspect="1"/>
          </p:cNvPicPr>
          <p:nvPr/>
        </p:nvPicPr>
        <p:blipFill rotWithShape="1">
          <a:blip r:embed="rId2"/>
          <a:srcRect l="80312" t="56901" r="6563" b="27344"/>
          <a:stretch/>
        </p:blipFill>
        <p:spPr>
          <a:xfrm>
            <a:off x="7809450" y="2286000"/>
            <a:ext cx="3226850" cy="3098801"/>
          </a:xfrm>
          <a:prstGeom prst="rect">
            <a:avLst/>
          </a:prstGeom>
        </p:spPr>
      </p:pic>
    </p:spTree>
    <p:extLst>
      <p:ext uri="{BB962C8B-B14F-4D97-AF65-F5344CB8AC3E}">
        <p14:creationId xmlns:p14="http://schemas.microsoft.com/office/powerpoint/2010/main" val="30384776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24128" y="635000"/>
            <a:ext cx="9720071" cy="5674360"/>
          </a:xfrm>
        </p:spPr>
        <p:txBody>
          <a:bodyPr>
            <a:normAutofit/>
          </a:bodyPr>
          <a:lstStyle/>
          <a:p>
            <a:pPr lvl="1"/>
            <a:r>
              <a:rPr lang="en-US" sz="2600" dirty="0"/>
              <a:t>There are two ways to put CSS in one place. </a:t>
            </a:r>
            <a:endParaRPr lang="en-US" sz="2600" dirty="0" smtClean="0"/>
          </a:p>
          <a:p>
            <a:pPr lvl="1"/>
            <a:endParaRPr lang="en-US" sz="2600" dirty="0" smtClean="0"/>
          </a:p>
          <a:p>
            <a:pPr marL="128016" lvl="1" indent="0">
              <a:buNone/>
            </a:pPr>
            <a:r>
              <a:rPr lang="en-US" sz="2800" b="1" dirty="0" smtClean="0"/>
              <a:t>First:</a:t>
            </a:r>
            <a:endParaRPr lang="en-US" sz="2800" b="1" dirty="0"/>
          </a:p>
          <a:p>
            <a:pPr lvl="1"/>
            <a:r>
              <a:rPr lang="en-US" sz="2600" dirty="0"/>
              <a:t>P</a:t>
            </a:r>
            <a:r>
              <a:rPr lang="en-US" sz="2600" dirty="0" smtClean="0"/>
              <a:t>ut </a:t>
            </a:r>
            <a:r>
              <a:rPr lang="en-US" sz="2600" dirty="0"/>
              <a:t>your CSS between &lt;style&gt;&lt;/style&gt; </a:t>
            </a:r>
            <a:r>
              <a:rPr lang="en-US" sz="2600" dirty="0" smtClean="0"/>
              <a:t>tags inside the &lt;head&gt;&lt;/head&gt; of your webpage, </a:t>
            </a:r>
            <a:r>
              <a:rPr lang="en-US" sz="2600" dirty="0"/>
              <a:t>right in the same file as your HTML. </a:t>
            </a:r>
            <a:endParaRPr lang="es-MX" sz="2600" dirty="0"/>
          </a:p>
        </p:txBody>
      </p:sp>
      <p:pic>
        <p:nvPicPr>
          <p:cNvPr id="4" name="Picture 3"/>
          <p:cNvPicPr>
            <a:picLocks noChangeAspect="1"/>
          </p:cNvPicPr>
          <p:nvPr/>
        </p:nvPicPr>
        <p:blipFill rotWithShape="1">
          <a:blip r:embed="rId2"/>
          <a:srcRect l="22708" t="10215" r="60938" b="78384"/>
          <a:stretch/>
        </p:blipFill>
        <p:spPr>
          <a:xfrm>
            <a:off x="3708400" y="3645694"/>
            <a:ext cx="4234012" cy="2361406"/>
          </a:xfrm>
          <a:prstGeom prst="rect">
            <a:avLst/>
          </a:prstGeom>
        </p:spPr>
      </p:pic>
    </p:spTree>
    <p:extLst>
      <p:ext uri="{BB962C8B-B14F-4D97-AF65-F5344CB8AC3E}">
        <p14:creationId xmlns:p14="http://schemas.microsoft.com/office/powerpoint/2010/main" val="400944300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lstStyle/>
          <a:p>
            <a:r>
              <a:rPr lang="en-US" dirty="0" smtClean="0"/>
              <a:t>Adjusting our margins not only moves our element relative to other elements on the page, but also relative to the "walls" of the HTML document.</a:t>
            </a:r>
          </a:p>
          <a:p>
            <a:endParaRPr lang="en-US" dirty="0" smtClean="0"/>
          </a:p>
          <a:p>
            <a:r>
              <a:rPr lang="en-US" dirty="0" smtClean="0"/>
              <a:t>If we take an HTML element with a specific width (such as our &lt;div&gt; in the editor) and set its margin to auto, this tells the document to automatically put equal left and right margins on our element, centering it on the page.</a:t>
            </a:r>
            <a:endParaRPr lang="es-MX" dirty="0"/>
          </a:p>
        </p:txBody>
      </p:sp>
    </p:spTree>
    <p:extLst>
      <p:ext uri="{BB962C8B-B14F-4D97-AF65-F5344CB8AC3E}">
        <p14:creationId xmlns:p14="http://schemas.microsoft.com/office/powerpoint/2010/main" val="19593974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normAutofit fontScale="92500" lnSpcReduction="10000"/>
          </a:bodyPr>
          <a:lstStyle/>
          <a:p>
            <a:r>
              <a:rPr lang="en-US" dirty="0" smtClean="0"/>
              <a:t>If you want to specify a particular margin, you can do it like this:</a:t>
            </a:r>
          </a:p>
          <a:p>
            <a:endParaRPr lang="en-US" dirty="0" smtClean="0"/>
          </a:p>
          <a:p>
            <a:r>
              <a:rPr lang="en-US" dirty="0" smtClean="0"/>
              <a:t>margin-top: /*some value*/</a:t>
            </a:r>
          </a:p>
          <a:p>
            <a:r>
              <a:rPr lang="en-US" dirty="0" smtClean="0"/>
              <a:t>margin-right: /*some value*/</a:t>
            </a:r>
          </a:p>
          <a:p>
            <a:r>
              <a:rPr lang="en-US" dirty="0" smtClean="0"/>
              <a:t>margin-bottom: /*some value*/</a:t>
            </a:r>
          </a:p>
          <a:p>
            <a:r>
              <a:rPr lang="en-US" dirty="0" smtClean="0"/>
              <a:t>margin-left: /*some-value*/</a:t>
            </a:r>
          </a:p>
          <a:p>
            <a:r>
              <a:rPr lang="en-US" dirty="0" smtClean="0"/>
              <a:t>You can also set an element's margins all at once: you just start from the top margin and go around clockwise (going from top to right to bottom to left). For instance,</a:t>
            </a:r>
          </a:p>
          <a:p>
            <a:endParaRPr lang="en-US" dirty="0" smtClean="0"/>
          </a:p>
          <a:p>
            <a:r>
              <a:rPr lang="en-US" dirty="0" smtClean="0"/>
              <a:t>margin: 1px 2px 3px 4px;</a:t>
            </a:r>
            <a:endParaRPr lang="es-MX" dirty="0"/>
          </a:p>
        </p:txBody>
      </p:sp>
    </p:spTree>
    <p:extLst>
      <p:ext uri="{BB962C8B-B14F-4D97-AF65-F5344CB8AC3E}">
        <p14:creationId xmlns:p14="http://schemas.microsoft.com/office/powerpoint/2010/main" val="186075101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normAutofit fontScale="77500" lnSpcReduction="20000"/>
          </a:bodyPr>
          <a:lstStyle/>
          <a:p>
            <a:r>
              <a:rPr lang="en-US" dirty="0" smtClean="0"/>
              <a:t>The padding is the space between your border and your innermost layer: the actual content.</a:t>
            </a:r>
          </a:p>
          <a:p>
            <a:endParaRPr lang="en-US" dirty="0" smtClean="0"/>
          </a:p>
          <a:p>
            <a:r>
              <a:rPr lang="en-US" dirty="0" smtClean="0"/>
              <a:t>Padding can be set in two ways, just like your margins. You can either select them individually, like this:</a:t>
            </a:r>
          </a:p>
          <a:p>
            <a:endParaRPr lang="en-US" dirty="0" smtClean="0"/>
          </a:p>
          <a:p>
            <a:r>
              <a:rPr lang="en-US" dirty="0" smtClean="0"/>
              <a:t>padding-top: /*some value*/</a:t>
            </a:r>
          </a:p>
          <a:p>
            <a:r>
              <a:rPr lang="en-US" dirty="0" smtClean="0"/>
              <a:t>padding-right: /*some value*/</a:t>
            </a:r>
          </a:p>
          <a:p>
            <a:r>
              <a:rPr lang="en-US" dirty="0" smtClean="0"/>
              <a:t>padding-bottom: /*some value*/</a:t>
            </a:r>
          </a:p>
          <a:p>
            <a:r>
              <a:rPr lang="en-US" dirty="0" smtClean="0"/>
              <a:t>padding-left: /*some-value*/</a:t>
            </a:r>
          </a:p>
          <a:p>
            <a:r>
              <a:rPr lang="en-US" dirty="0" smtClean="0"/>
              <a:t>Or select them all in one declaration, like this:</a:t>
            </a:r>
          </a:p>
          <a:p>
            <a:endParaRPr lang="en-US" dirty="0" smtClean="0"/>
          </a:p>
          <a:p>
            <a:r>
              <a:rPr lang="en-US" dirty="0" smtClean="0"/>
              <a:t>padding: value </a:t>
            </a:r>
            <a:r>
              <a:rPr lang="en-US" dirty="0" err="1" smtClean="0"/>
              <a:t>value</a:t>
            </a:r>
            <a:r>
              <a:rPr lang="en-US" dirty="0" smtClean="0"/>
              <a:t> </a:t>
            </a:r>
            <a:r>
              <a:rPr lang="en-US" dirty="0" err="1" smtClean="0"/>
              <a:t>value</a:t>
            </a:r>
            <a:r>
              <a:rPr lang="en-US" dirty="0" smtClean="0"/>
              <a:t> </a:t>
            </a:r>
            <a:r>
              <a:rPr lang="en-US" dirty="0" err="1" smtClean="0"/>
              <a:t>value</a:t>
            </a:r>
            <a:r>
              <a:rPr lang="en-US" dirty="0" smtClean="0"/>
              <a:t>;</a:t>
            </a:r>
            <a:endParaRPr lang="es-MX" dirty="0"/>
          </a:p>
        </p:txBody>
      </p:sp>
    </p:spTree>
    <p:extLst>
      <p:ext uri="{BB962C8B-B14F-4D97-AF65-F5344CB8AC3E}">
        <p14:creationId xmlns:p14="http://schemas.microsoft.com/office/powerpoint/2010/main" val="370817763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6250" t="56052" r="27708" b="20844"/>
          <a:stretch/>
        </p:blipFill>
        <p:spPr>
          <a:xfrm>
            <a:off x="431800" y="4470400"/>
            <a:ext cx="6832600" cy="2253496"/>
          </a:xfrm>
          <a:prstGeom prst="rect">
            <a:avLst/>
          </a:prstGeom>
        </p:spPr>
      </p:pic>
      <p:sp>
        <p:nvSpPr>
          <p:cNvPr id="6" name="TextBox 5"/>
          <p:cNvSpPr txBox="1"/>
          <p:nvPr/>
        </p:nvSpPr>
        <p:spPr>
          <a:xfrm>
            <a:off x="510050" y="2088634"/>
            <a:ext cx="1140056" cy="492443"/>
          </a:xfrm>
          <a:prstGeom prst="rect">
            <a:avLst/>
          </a:prstGeom>
          <a:noFill/>
        </p:spPr>
        <p:txBody>
          <a:bodyPr wrap="none" rtlCol="0">
            <a:spAutoFit/>
          </a:bodyPr>
          <a:lstStyle/>
          <a:p>
            <a:r>
              <a:rPr lang="es-MX" sz="2600" dirty="0" err="1" smtClean="0"/>
              <a:t>Margin</a:t>
            </a:r>
            <a:endParaRPr lang="es-MX" sz="2600" dirty="0"/>
          </a:p>
        </p:txBody>
      </p:sp>
      <p:sp>
        <p:nvSpPr>
          <p:cNvPr id="7" name="TextBox 6"/>
          <p:cNvSpPr txBox="1"/>
          <p:nvPr/>
        </p:nvSpPr>
        <p:spPr>
          <a:xfrm>
            <a:off x="537086" y="31222"/>
            <a:ext cx="1288366" cy="492443"/>
          </a:xfrm>
          <a:prstGeom prst="rect">
            <a:avLst/>
          </a:prstGeom>
          <a:noFill/>
        </p:spPr>
        <p:txBody>
          <a:bodyPr wrap="none" rtlCol="0">
            <a:spAutoFit/>
          </a:bodyPr>
          <a:lstStyle/>
          <a:p>
            <a:r>
              <a:rPr lang="es-MX" sz="2600" dirty="0" err="1" smtClean="0"/>
              <a:t>Padding</a:t>
            </a:r>
            <a:endParaRPr lang="es-MX" sz="2600" dirty="0"/>
          </a:p>
        </p:txBody>
      </p:sp>
      <p:sp>
        <p:nvSpPr>
          <p:cNvPr id="8" name="TextBox 7"/>
          <p:cNvSpPr txBox="1"/>
          <p:nvPr/>
        </p:nvSpPr>
        <p:spPr>
          <a:xfrm>
            <a:off x="463550" y="4053574"/>
            <a:ext cx="2941062" cy="492443"/>
          </a:xfrm>
          <a:prstGeom prst="rect">
            <a:avLst/>
          </a:prstGeom>
          <a:noFill/>
        </p:spPr>
        <p:txBody>
          <a:bodyPr wrap="none" rtlCol="0">
            <a:spAutoFit/>
          </a:bodyPr>
          <a:lstStyle/>
          <a:p>
            <a:r>
              <a:rPr lang="es-MX" sz="2600" dirty="0" err="1" smtClean="0"/>
              <a:t>Margin</a:t>
            </a:r>
            <a:r>
              <a:rPr lang="es-MX" sz="2600" dirty="0" smtClean="0"/>
              <a:t> and </a:t>
            </a:r>
            <a:r>
              <a:rPr lang="es-MX" sz="2600" dirty="0" err="1" smtClean="0"/>
              <a:t>Padding</a:t>
            </a:r>
            <a:endParaRPr lang="es-MX" sz="2600" dirty="0"/>
          </a:p>
        </p:txBody>
      </p:sp>
      <p:pic>
        <p:nvPicPr>
          <p:cNvPr id="9" name="Picture 8"/>
          <p:cNvPicPr>
            <a:picLocks noChangeAspect="1"/>
          </p:cNvPicPr>
          <p:nvPr/>
        </p:nvPicPr>
        <p:blipFill rotWithShape="1">
          <a:blip r:embed="rId2"/>
          <a:srcRect l="16250" t="38792" r="27708" b="44281"/>
          <a:stretch/>
        </p:blipFill>
        <p:spPr>
          <a:xfrm>
            <a:off x="431800" y="2514600"/>
            <a:ext cx="6832600" cy="1651000"/>
          </a:xfrm>
          <a:prstGeom prst="rect">
            <a:avLst/>
          </a:prstGeom>
        </p:spPr>
      </p:pic>
      <p:pic>
        <p:nvPicPr>
          <p:cNvPr id="10" name="Picture 9"/>
          <p:cNvPicPr>
            <a:picLocks noChangeAspect="1"/>
          </p:cNvPicPr>
          <p:nvPr/>
        </p:nvPicPr>
        <p:blipFill rotWithShape="1">
          <a:blip r:embed="rId2"/>
          <a:srcRect l="16250" t="22045" r="27708" b="61418"/>
          <a:stretch/>
        </p:blipFill>
        <p:spPr>
          <a:xfrm>
            <a:off x="431800" y="546100"/>
            <a:ext cx="6832600" cy="1612900"/>
          </a:xfrm>
          <a:prstGeom prst="rect">
            <a:avLst/>
          </a:prstGeom>
        </p:spPr>
      </p:pic>
      <p:pic>
        <p:nvPicPr>
          <p:cNvPr id="11" name="Picture 10"/>
          <p:cNvPicPr>
            <a:picLocks noChangeAspect="1"/>
          </p:cNvPicPr>
          <p:nvPr/>
        </p:nvPicPr>
        <p:blipFill rotWithShape="1">
          <a:blip r:embed="rId3"/>
          <a:srcRect l="29375" t="21094" r="48646" b="49739"/>
          <a:stretch/>
        </p:blipFill>
        <p:spPr>
          <a:xfrm>
            <a:off x="7834142" y="1841500"/>
            <a:ext cx="3887958" cy="4127500"/>
          </a:xfrm>
          <a:prstGeom prst="rect">
            <a:avLst/>
          </a:prstGeom>
        </p:spPr>
      </p:pic>
      <p:pic>
        <p:nvPicPr>
          <p:cNvPr id="12" name="Picture 11"/>
          <p:cNvPicPr>
            <a:picLocks noChangeAspect="1"/>
          </p:cNvPicPr>
          <p:nvPr/>
        </p:nvPicPr>
        <p:blipFill rotWithShape="1">
          <a:blip r:embed="rId4"/>
          <a:srcRect l="29687" t="29557" r="53125" b="65495"/>
          <a:stretch/>
        </p:blipFill>
        <p:spPr>
          <a:xfrm>
            <a:off x="7834142" y="1111250"/>
            <a:ext cx="3198395" cy="736600"/>
          </a:xfrm>
          <a:prstGeom prst="rect">
            <a:avLst/>
          </a:prstGeom>
        </p:spPr>
      </p:pic>
    </p:spTree>
    <p:extLst>
      <p:ext uri="{BB962C8B-B14F-4D97-AF65-F5344CB8AC3E}">
        <p14:creationId xmlns:p14="http://schemas.microsoft.com/office/powerpoint/2010/main" val="1262195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dirty="0" err="1" smtClean="0"/>
              <a:t>floats</a:t>
            </a:r>
            <a:endParaRPr lang="es-MX" dirty="0"/>
          </a:p>
        </p:txBody>
      </p:sp>
      <p:sp>
        <p:nvSpPr>
          <p:cNvPr id="3" name="Content Placeholder 2"/>
          <p:cNvSpPr>
            <a:spLocks noGrp="1"/>
          </p:cNvSpPr>
          <p:nvPr>
            <p:ph idx="1"/>
          </p:nvPr>
        </p:nvSpPr>
        <p:spPr/>
        <p:txBody>
          <a:bodyPr/>
          <a:lstStyle/>
          <a:p>
            <a:r>
              <a:rPr lang="en-US" dirty="0" smtClean="0"/>
              <a:t>When you float an element on the page, you're telling the webpage: "I'm about to tell you where to put this element, but you have to put it into the flow of other elements." This means that if you have several elements all floating, they all know the others are there and don't land on top of each other.</a:t>
            </a:r>
          </a:p>
          <a:p>
            <a:endParaRPr lang="en-US" dirty="0" smtClean="0"/>
          </a:p>
          <a:p>
            <a:r>
              <a:rPr lang="en-US" dirty="0" smtClean="0"/>
              <a:t>You can think of the HTML page as sort of like a sea, and floating elements as boats on it: all the boats have positions on the sea, and they all see and steer clear of each other.</a:t>
            </a:r>
          </a:p>
          <a:p>
            <a:r>
              <a:rPr lang="en-US" dirty="0" smtClean="0"/>
              <a:t>Left – right – clear </a:t>
            </a:r>
            <a:r>
              <a:rPr lang="en-US" dirty="0" err="1" smtClean="0"/>
              <a:t>elemnts</a:t>
            </a:r>
            <a:endParaRPr lang="es-MX" dirty="0"/>
          </a:p>
        </p:txBody>
      </p:sp>
    </p:spTree>
    <p:extLst>
      <p:ext uri="{BB962C8B-B14F-4D97-AF65-F5344CB8AC3E}">
        <p14:creationId xmlns:p14="http://schemas.microsoft.com/office/powerpoint/2010/main" val="294125216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lstStyle/>
          <a:p>
            <a:endParaRPr lang="es-MX" dirty="0"/>
          </a:p>
        </p:txBody>
      </p:sp>
      <p:pic>
        <p:nvPicPr>
          <p:cNvPr id="10" name="Picture 9"/>
          <p:cNvPicPr>
            <a:picLocks noChangeAspect="1"/>
          </p:cNvPicPr>
          <p:nvPr/>
        </p:nvPicPr>
        <p:blipFill rotWithShape="1">
          <a:blip r:embed="rId2"/>
          <a:srcRect l="29791" t="43359" r="50313" b="49870"/>
          <a:stretch/>
        </p:blipFill>
        <p:spPr>
          <a:xfrm>
            <a:off x="7531897" y="3727381"/>
            <a:ext cx="3723956" cy="1013852"/>
          </a:xfrm>
          <a:prstGeom prst="rect">
            <a:avLst/>
          </a:prstGeom>
        </p:spPr>
      </p:pic>
      <p:pic>
        <p:nvPicPr>
          <p:cNvPr id="11" name="Picture 10"/>
          <p:cNvPicPr>
            <a:picLocks noChangeAspect="1"/>
          </p:cNvPicPr>
          <p:nvPr/>
        </p:nvPicPr>
        <p:blipFill rotWithShape="1">
          <a:blip r:embed="rId3"/>
          <a:srcRect l="29792" t="43489" r="50521" b="50261"/>
          <a:stretch/>
        </p:blipFill>
        <p:spPr>
          <a:xfrm>
            <a:off x="7547239" y="5205804"/>
            <a:ext cx="3684961" cy="935863"/>
          </a:xfrm>
          <a:prstGeom prst="rect">
            <a:avLst/>
          </a:prstGeom>
        </p:spPr>
      </p:pic>
      <p:pic>
        <p:nvPicPr>
          <p:cNvPr id="12" name="Picture 11"/>
          <p:cNvPicPr>
            <a:picLocks noChangeAspect="1"/>
          </p:cNvPicPr>
          <p:nvPr/>
        </p:nvPicPr>
        <p:blipFill rotWithShape="1">
          <a:blip r:embed="rId4"/>
          <a:srcRect l="16666" t="49219" r="29479" b="18750"/>
          <a:stretch/>
        </p:blipFill>
        <p:spPr>
          <a:xfrm>
            <a:off x="136983" y="3529722"/>
            <a:ext cx="6565900" cy="3124200"/>
          </a:xfrm>
          <a:prstGeom prst="rect">
            <a:avLst/>
          </a:prstGeom>
        </p:spPr>
      </p:pic>
      <p:pic>
        <p:nvPicPr>
          <p:cNvPr id="13" name="Picture 12"/>
          <p:cNvPicPr>
            <a:picLocks noChangeAspect="1"/>
          </p:cNvPicPr>
          <p:nvPr/>
        </p:nvPicPr>
        <p:blipFill rotWithShape="1">
          <a:blip r:embed="rId5"/>
          <a:srcRect l="16771" t="56902" r="29375" b="18619"/>
          <a:stretch/>
        </p:blipFill>
        <p:spPr>
          <a:xfrm>
            <a:off x="319277" y="509524"/>
            <a:ext cx="6565900" cy="2387600"/>
          </a:xfrm>
          <a:prstGeom prst="rect">
            <a:avLst/>
          </a:prstGeom>
        </p:spPr>
      </p:pic>
      <p:pic>
        <p:nvPicPr>
          <p:cNvPr id="14" name="Picture 13"/>
          <p:cNvPicPr>
            <a:picLocks noChangeAspect="1"/>
          </p:cNvPicPr>
          <p:nvPr/>
        </p:nvPicPr>
        <p:blipFill rotWithShape="1">
          <a:blip r:embed="rId6"/>
          <a:srcRect l="31875" t="40625" r="52083" b="39843"/>
          <a:stretch/>
        </p:blipFill>
        <p:spPr>
          <a:xfrm>
            <a:off x="7880350" y="466437"/>
            <a:ext cx="2607994" cy="2540254"/>
          </a:xfrm>
          <a:prstGeom prst="rect">
            <a:avLst/>
          </a:prstGeom>
        </p:spPr>
      </p:pic>
    </p:spTree>
    <p:extLst>
      <p:ext uri="{BB962C8B-B14F-4D97-AF65-F5344CB8AC3E}">
        <p14:creationId xmlns:p14="http://schemas.microsoft.com/office/powerpoint/2010/main" val="11534467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normAutofit fontScale="47500" lnSpcReduction="20000"/>
          </a:bodyPr>
          <a:lstStyle/>
          <a:p>
            <a:r>
              <a:rPr lang="en-US" dirty="0" smtClean="0"/>
              <a:t>Unfortunately, we sometimes mix large floating elements with non-floating ones, and elements do end up on top of each other.</a:t>
            </a:r>
          </a:p>
          <a:p>
            <a:endParaRPr lang="en-US" dirty="0" smtClean="0"/>
          </a:p>
          <a:p>
            <a:r>
              <a:rPr lang="en-US" dirty="0" smtClean="0"/>
              <a:t>See your footer (the blue bit between the two columns)? It's stuck back there because we haven't told it something very important: to clear the other elements on the </a:t>
            </a:r>
            <a:r>
              <a:rPr lang="en-US" dirty="0" smtClean="0"/>
              <a:t>page!</a:t>
            </a:r>
            <a:endParaRPr lang="en-US" dirty="0"/>
          </a:p>
          <a:p>
            <a:r>
              <a:rPr kumimoji="0" lang="es-MX" altLang="es-MX" sz="2700" b="0" i="0" u="none" strike="noStrike" cap="none" normalizeH="0" baseline="0" dirty="0" err="1" smtClean="0">
                <a:ln>
                  <a:noFill/>
                </a:ln>
                <a:effectLst/>
              </a:rPr>
              <a:t>The</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clear</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property</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is</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used</a:t>
            </a:r>
            <a:r>
              <a:rPr kumimoji="0" lang="es-MX" altLang="es-MX" sz="2700" b="0" i="0" u="none" strike="noStrike" cap="none" normalizeH="0" baseline="0" dirty="0" smtClean="0">
                <a:ln>
                  <a:noFill/>
                </a:ln>
                <a:effectLst/>
              </a:rPr>
              <a:t> to control </a:t>
            </a:r>
            <a:r>
              <a:rPr kumimoji="0" lang="es-MX" altLang="es-MX" sz="2700" b="0" i="0" u="none" strike="noStrike" cap="none" normalizeH="0" baseline="0" dirty="0" err="1" smtClean="0">
                <a:ln>
                  <a:noFill/>
                </a:ln>
                <a:effectLst/>
              </a:rPr>
              <a:t>the</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behavior</a:t>
            </a:r>
            <a:r>
              <a:rPr kumimoji="0" lang="es-MX" altLang="es-MX" sz="2700" b="0" i="0" u="none" strike="noStrike" cap="none" normalizeH="0" baseline="0" dirty="0" smtClean="0">
                <a:ln>
                  <a:noFill/>
                </a:ln>
                <a:effectLst/>
              </a:rPr>
              <a:t> of </a:t>
            </a:r>
            <a:r>
              <a:rPr kumimoji="0" lang="es-MX" altLang="es-MX" sz="2700" b="0" i="0" u="none" strike="noStrike" cap="none" normalizeH="0" baseline="0" dirty="0" err="1" smtClean="0">
                <a:ln>
                  <a:noFill/>
                </a:ln>
                <a:effectLst/>
              </a:rPr>
              <a:t>floating</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elements</a:t>
            </a:r>
            <a:r>
              <a:rPr kumimoji="0" lang="es-MX" altLang="es-MX" sz="2700" b="0" i="0" u="none" strike="noStrike" cap="none" normalizeH="0" baseline="0" dirty="0" smtClean="0">
                <a:ln>
                  <a:noFill/>
                </a:ln>
                <a:effectLst/>
              </a:rPr>
              <a:t>.</a:t>
            </a:r>
            <a:r>
              <a:rPr kumimoji="0" lang="es-MX" altLang="es-MX" sz="2700" b="0" i="0" u="none" strike="noStrike" cap="none" normalizeH="0" dirty="0" smtClean="0">
                <a:ln>
                  <a:noFill/>
                </a:ln>
                <a:effectLst/>
              </a:rPr>
              <a:t> </a:t>
            </a:r>
            <a:r>
              <a:rPr kumimoji="0" lang="es-MX" altLang="es-MX" sz="2700" b="0" i="0" u="none" strike="noStrike" cap="none" normalizeH="0" baseline="0" dirty="0" err="1" smtClean="0">
                <a:ln>
                  <a:noFill/>
                </a:ln>
                <a:effectLst/>
              </a:rPr>
              <a:t>Elements</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after</a:t>
            </a:r>
            <a:r>
              <a:rPr kumimoji="0" lang="es-MX" altLang="es-MX" sz="2700" b="0" i="0" u="none" strike="noStrike" cap="none" normalizeH="0" baseline="0" dirty="0" smtClean="0">
                <a:ln>
                  <a:noFill/>
                </a:ln>
                <a:effectLst/>
              </a:rPr>
              <a:t> a </a:t>
            </a:r>
            <a:r>
              <a:rPr kumimoji="0" lang="es-MX" altLang="es-MX" sz="2700" b="0" i="0" u="none" strike="noStrike" cap="none" normalizeH="0" baseline="0" dirty="0" err="1" smtClean="0">
                <a:ln>
                  <a:noFill/>
                </a:ln>
                <a:effectLst/>
              </a:rPr>
              <a:t>floating</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element</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will</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flow</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around</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it</a:t>
            </a:r>
            <a:r>
              <a:rPr kumimoji="0" lang="es-MX" altLang="es-MX" sz="2700" b="0" i="0" u="none" strike="noStrike" cap="none" normalizeH="0" baseline="0" dirty="0" smtClean="0">
                <a:ln>
                  <a:noFill/>
                </a:ln>
                <a:effectLst/>
              </a:rPr>
              <a:t>. To </a:t>
            </a:r>
            <a:r>
              <a:rPr kumimoji="0" lang="es-MX" altLang="es-MX" sz="2700" b="0" i="0" u="none" strike="noStrike" cap="none" normalizeH="0" baseline="0" dirty="0" err="1" smtClean="0">
                <a:ln>
                  <a:noFill/>
                </a:ln>
                <a:effectLst/>
              </a:rPr>
              <a:t>avoid</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this</a:t>
            </a:r>
            <a:r>
              <a:rPr kumimoji="0" lang="es-MX" altLang="es-MX" sz="2700" b="0" i="0" u="none" strike="noStrike" cap="none" normalizeH="0" baseline="0" dirty="0" smtClean="0">
                <a:ln>
                  <a:noFill/>
                </a:ln>
                <a:effectLst/>
              </a:rPr>
              <a:t>, use </a:t>
            </a:r>
            <a:r>
              <a:rPr kumimoji="0" lang="es-MX" altLang="es-MX" sz="2700" b="0" i="0" u="none" strike="noStrike" cap="none" normalizeH="0" baseline="0" dirty="0" err="1" smtClean="0">
                <a:ln>
                  <a:noFill/>
                </a:ln>
                <a:effectLst/>
              </a:rPr>
              <a:t>the</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clear</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property</a:t>
            </a:r>
            <a:r>
              <a:rPr kumimoji="0" lang="es-MX" altLang="es-MX" sz="2700" b="0" i="0" u="none" strike="noStrike" cap="none" normalizeH="0" baseline="0" dirty="0" smtClean="0">
                <a:ln>
                  <a:noFill/>
                </a:ln>
                <a:effectLst/>
              </a:rPr>
              <a:t>.</a:t>
            </a:r>
            <a:r>
              <a:rPr kumimoji="0" lang="es-MX" altLang="es-MX" sz="2700" b="0" i="0" u="none" strike="noStrike" cap="none" normalizeH="0" dirty="0" smtClean="0">
                <a:ln>
                  <a:noFill/>
                </a:ln>
                <a:effectLst/>
              </a:rPr>
              <a:t> </a:t>
            </a:r>
            <a:r>
              <a:rPr kumimoji="0" lang="es-MX" altLang="es-MX" sz="2700" b="0" i="0" u="none" strike="noStrike" cap="none" normalizeH="0" baseline="0" dirty="0" err="1" smtClean="0">
                <a:ln>
                  <a:noFill/>
                </a:ln>
                <a:effectLst/>
              </a:rPr>
              <a:t>The</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clear</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property</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specifies</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on</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which</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sides</a:t>
            </a:r>
            <a:r>
              <a:rPr kumimoji="0" lang="es-MX" altLang="es-MX" sz="2700" b="0" i="0" u="none" strike="noStrike" cap="none" normalizeH="0" baseline="0" dirty="0" smtClean="0">
                <a:ln>
                  <a:noFill/>
                </a:ln>
                <a:effectLst/>
              </a:rPr>
              <a:t> of </a:t>
            </a:r>
            <a:r>
              <a:rPr kumimoji="0" lang="es-MX" altLang="es-MX" sz="2700" b="0" i="0" u="none" strike="noStrike" cap="none" normalizeH="0" baseline="0" dirty="0" err="1" smtClean="0">
                <a:ln>
                  <a:noFill/>
                </a:ln>
                <a:effectLst/>
              </a:rPr>
              <a:t>an</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element</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floating</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elements</a:t>
            </a:r>
            <a:r>
              <a:rPr kumimoji="0" lang="es-MX" altLang="es-MX" sz="2700" b="0" i="0" u="none" strike="noStrike" cap="none" normalizeH="0" baseline="0" dirty="0" smtClean="0">
                <a:ln>
                  <a:noFill/>
                </a:ln>
                <a:effectLst/>
              </a:rPr>
              <a:t> are </a:t>
            </a:r>
            <a:r>
              <a:rPr kumimoji="0" lang="es-MX" altLang="es-MX" sz="2700" b="0" i="0" u="none" strike="noStrike" cap="none" normalizeH="0" baseline="0" dirty="0" err="1" smtClean="0">
                <a:ln>
                  <a:noFill/>
                </a:ln>
                <a:effectLst/>
              </a:rPr>
              <a:t>not</a:t>
            </a:r>
            <a:r>
              <a:rPr kumimoji="0" lang="es-MX" altLang="es-MX" sz="2700" b="0" i="0" u="none" strike="noStrike" cap="none" normalizeH="0" baseline="0" dirty="0" smtClean="0">
                <a:ln>
                  <a:noFill/>
                </a:ln>
                <a:effectLst/>
              </a:rPr>
              <a:t> </a:t>
            </a:r>
            <a:r>
              <a:rPr kumimoji="0" lang="es-MX" altLang="es-MX" sz="2700" b="0" i="0" u="none" strike="noStrike" cap="none" normalizeH="0" baseline="0" dirty="0" err="1" smtClean="0">
                <a:ln>
                  <a:noFill/>
                </a:ln>
                <a:effectLst/>
              </a:rPr>
              <a:t>allowed</a:t>
            </a:r>
            <a:r>
              <a:rPr kumimoji="0" lang="es-MX" altLang="es-MX" sz="2700" b="0" i="0" u="none" strike="noStrike" cap="none" normalizeH="0" baseline="0" dirty="0" smtClean="0">
                <a:ln>
                  <a:noFill/>
                </a:ln>
                <a:effectLst/>
              </a:rPr>
              <a:t> to </a:t>
            </a:r>
            <a:r>
              <a:rPr kumimoji="0" lang="es-MX" altLang="es-MX" sz="2700" b="0" i="0" u="none" strike="noStrike" cap="none" normalizeH="0" baseline="0" dirty="0" err="1" smtClean="0">
                <a:ln>
                  <a:noFill/>
                </a:ln>
                <a:effectLst/>
              </a:rPr>
              <a:t>float</a:t>
            </a:r>
            <a:endParaRPr lang="en-US" sz="2700" dirty="0" smtClean="0"/>
          </a:p>
          <a:p>
            <a:endParaRPr lang="en-US" dirty="0" smtClean="0"/>
          </a:p>
          <a:p>
            <a:r>
              <a:rPr lang="en-US" dirty="0" smtClean="0"/>
              <a:t>If you tell an element to clear: left, it will immediately move below any floating elements on the left side of the page; it can also clear elements on the right. If you tell it to clear: both, it will get out of the way of elements floating on the left and </a:t>
            </a:r>
            <a:r>
              <a:rPr lang="en-US" dirty="0" smtClean="0"/>
              <a:t>right.</a:t>
            </a:r>
            <a:endParaRPr lang="en-US" dirty="0" smtClean="0"/>
          </a:p>
          <a:p>
            <a:endParaRPr lang="en-US" dirty="0" smtClean="0"/>
          </a:p>
          <a:p>
            <a:r>
              <a:rPr lang="en-US" dirty="0" smtClean="0"/>
              <a:t>The syntax is what you're used to:</a:t>
            </a:r>
          </a:p>
          <a:p>
            <a:endParaRPr lang="en-US" dirty="0" smtClean="0"/>
          </a:p>
          <a:p>
            <a:r>
              <a:rPr lang="en-US" dirty="0" smtClean="0"/>
              <a:t>element {</a:t>
            </a:r>
          </a:p>
          <a:p>
            <a:r>
              <a:rPr lang="en-US" dirty="0" smtClean="0"/>
              <a:t>    clear: /*right, left, or both*/</a:t>
            </a:r>
          </a:p>
          <a:p>
            <a:r>
              <a:rPr lang="en-US" dirty="0" smtClean="0"/>
              <a:t>}</a:t>
            </a:r>
            <a:endParaRPr lang="es-MX" dirty="0"/>
          </a:p>
        </p:txBody>
      </p:sp>
      <p:pic>
        <p:nvPicPr>
          <p:cNvPr id="4" name="Picture 3"/>
          <p:cNvPicPr>
            <a:picLocks noChangeAspect="1"/>
          </p:cNvPicPr>
          <p:nvPr/>
        </p:nvPicPr>
        <p:blipFill>
          <a:blip r:embed="rId2"/>
          <a:stretch>
            <a:fillRect/>
          </a:stretch>
        </p:blipFill>
        <p:spPr>
          <a:xfrm>
            <a:off x="8053137" y="4077101"/>
            <a:ext cx="3160294" cy="2528235"/>
          </a:xfrm>
          <a:prstGeom prst="rect">
            <a:avLst/>
          </a:prstGeom>
        </p:spPr>
      </p:pic>
    </p:spTree>
    <p:extLst>
      <p:ext uri="{BB962C8B-B14F-4D97-AF65-F5344CB8AC3E}">
        <p14:creationId xmlns:p14="http://schemas.microsoft.com/office/powerpoint/2010/main" val="160521481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dirty="0" err="1" smtClean="0"/>
              <a:t>Static</a:t>
            </a:r>
            <a:r>
              <a:rPr lang="es-MX" dirty="0" smtClean="0"/>
              <a:t> , </a:t>
            </a:r>
            <a:r>
              <a:rPr lang="es-MX" dirty="0" err="1" smtClean="0"/>
              <a:t>absolute</a:t>
            </a:r>
            <a:r>
              <a:rPr lang="es-MX" dirty="0" smtClean="0"/>
              <a:t>, </a:t>
            </a:r>
            <a:r>
              <a:rPr lang="es-MX" dirty="0" err="1" smtClean="0"/>
              <a:t>relative</a:t>
            </a:r>
            <a:r>
              <a:rPr lang="es-MX" dirty="0" smtClean="0"/>
              <a:t>, </a:t>
            </a:r>
            <a:r>
              <a:rPr lang="es-MX" dirty="0" err="1" smtClean="0"/>
              <a:t>fixed</a:t>
            </a:r>
            <a:endParaRPr lang="es-MX" dirty="0"/>
          </a:p>
        </p:txBody>
      </p:sp>
      <p:sp>
        <p:nvSpPr>
          <p:cNvPr id="3" name="Content Placeholder 2"/>
          <p:cNvSpPr>
            <a:spLocks noGrp="1"/>
          </p:cNvSpPr>
          <p:nvPr>
            <p:ph idx="1"/>
          </p:nvPr>
        </p:nvSpPr>
        <p:spPr/>
        <p:txBody>
          <a:bodyPr/>
          <a:lstStyle/>
          <a:p>
            <a:r>
              <a:rPr lang="en-US" dirty="0" smtClean="0"/>
              <a:t>If you don't specify an element's positioning type, it defaults to static. This just means "where the element would normally go." If you don't tell an element how to position itself, it just plunks itself down in the document.</a:t>
            </a:r>
            <a:endParaRPr lang="es-MX" dirty="0"/>
          </a:p>
        </p:txBody>
      </p:sp>
    </p:spTree>
    <p:extLst>
      <p:ext uri="{BB962C8B-B14F-4D97-AF65-F5344CB8AC3E}">
        <p14:creationId xmlns:p14="http://schemas.microsoft.com/office/powerpoint/2010/main" val="72781638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lstStyle/>
          <a:p>
            <a:r>
              <a:rPr lang="en-US" dirty="0"/>
              <a:t>A</a:t>
            </a:r>
            <a:r>
              <a:rPr lang="en-US" dirty="0" smtClean="0"/>
              <a:t>bsolute positioning. When an element is set to position: absolute, it's then positioned in relation to the first parent element it has that doesn't have position: static. If there's no such element, the element with position: absolute gets positioned relative to &lt;html&gt;.</a:t>
            </a:r>
            <a:endParaRPr lang="es-MX" dirty="0"/>
          </a:p>
        </p:txBody>
      </p:sp>
    </p:spTree>
    <p:extLst>
      <p:ext uri="{BB962C8B-B14F-4D97-AF65-F5344CB8AC3E}">
        <p14:creationId xmlns:p14="http://schemas.microsoft.com/office/powerpoint/2010/main" val="390351995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lstStyle/>
          <a:p>
            <a:r>
              <a:rPr lang="en-US" dirty="0" smtClean="0"/>
              <a:t>Relative positioning is more straightforward: it tells the element to move relative to where it would have landed if it just had the default static positioning.</a:t>
            </a:r>
          </a:p>
          <a:p>
            <a:endParaRPr lang="en-US" dirty="0" smtClean="0"/>
          </a:p>
          <a:p>
            <a:r>
              <a:rPr lang="en-US" dirty="0" smtClean="0"/>
              <a:t>If you give an element relative positioning and tell it to have a margin-top of 10px, it doesn't move down ten pixels from any particular thing—it moves down ten pixels from where it otherwise would have been.</a:t>
            </a:r>
            <a:endParaRPr lang="es-MX" dirty="0"/>
          </a:p>
        </p:txBody>
      </p:sp>
    </p:spTree>
    <p:extLst>
      <p:ext uri="{BB962C8B-B14F-4D97-AF65-F5344CB8AC3E}">
        <p14:creationId xmlns:p14="http://schemas.microsoft.com/office/powerpoint/2010/main" val="27414622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24128" y="977900"/>
            <a:ext cx="9720071" cy="5331460"/>
          </a:xfrm>
        </p:spPr>
        <p:txBody>
          <a:bodyPr>
            <a:normAutofit/>
          </a:bodyPr>
          <a:lstStyle/>
          <a:p>
            <a:r>
              <a:rPr lang="en-US" sz="2800" b="1" dirty="0" smtClean="0"/>
              <a:t>Second:</a:t>
            </a:r>
          </a:p>
          <a:p>
            <a:pPr lvl="1"/>
            <a:r>
              <a:rPr lang="en-US" sz="2600" dirty="0" smtClean="0"/>
              <a:t>W</a:t>
            </a:r>
            <a:r>
              <a:rPr lang="en-US" sz="2600" dirty="0" smtClean="0"/>
              <a:t>rite your </a:t>
            </a:r>
            <a:r>
              <a:rPr lang="en-US" sz="2600" dirty="0" smtClean="0"/>
              <a:t>CSS in a totally separate file. </a:t>
            </a:r>
          </a:p>
          <a:p>
            <a:pPr lvl="1"/>
            <a:endParaRPr lang="en-US" sz="2600" dirty="0" smtClean="0"/>
          </a:p>
          <a:p>
            <a:pPr lvl="1"/>
            <a:r>
              <a:rPr lang="en-US" sz="2600" dirty="0" smtClean="0"/>
              <a:t>Put a </a:t>
            </a:r>
            <a:r>
              <a:rPr lang="en-US" sz="2600" dirty="0" smtClean="0"/>
              <a:t>&lt;link&gt; tag between the &lt;head</a:t>
            </a:r>
            <a:r>
              <a:rPr lang="en-US" sz="2600" dirty="0" smtClean="0"/>
              <a:t>&gt;&lt;/</a:t>
            </a:r>
            <a:r>
              <a:rPr lang="en-US" sz="2600" dirty="0" smtClean="0"/>
              <a:t>head&gt; tags of your HTML page. </a:t>
            </a:r>
            <a:endParaRPr lang="en-US" sz="2600" dirty="0" smtClean="0"/>
          </a:p>
          <a:p>
            <a:pPr marL="128016" lvl="1" indent="0">
              <a:buNone/>
            </a:pPr>
            <a:endParaRPr lang="en-US" sz="2600" dirty="0"/>
          </a:p>
        </p:txBody>
      </p:sp>
      <p:pic>
        <p:nvPicPr>
          <p:cNvPr id="4" name="Picture 3"/>
          <p:cNvPicPr>
            <a:picLocks noChangeAspect="1"/>
          </p:cNvPicPr>
          <p:nvPr/>
        </p:nvPicPr>
        <p:blipFill rotWithShape="1">
          <a:blip r:embed="rId2"/>
          <a:srcRect l="22604" t="10026" r="37709" b="78385"/>
          <a:stretch/>
        </p:blipFill>
        <p:spPr>
          <a:xfrm>
            <a:off x="2019300" y="3808412"/>
            <a:ext cx="7618232" cy="1779587"/>
          </a:xfrm>
          <a:prstGeom prst="rect">
            <a:avLst/>
          </a:prstGeom>
        </p:spPr>
      </p:pic>
    </p:spTree>
    <p:extLst>
      <p:ext uri="{BB962C8B-B14F-4D97-AF65-F5344CB8AC3E}">
        <p14:creationId xmlns:p14="http://schemas.microsoft.com/office/powerpoint/2010/main" val="343099465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lstStyle/>
          <a:p>
            <a:r>
              <a:rPr lang="en-US" dirty="0" smtClean="0"/>
              <a:t> fixed positioning anchors an element to the browser window—you can think of it as gluing the element to the screen. If you scroll up and down, the fixed element stays put even as other elements scroll past.</a:t>
            </a:r>
            <a:endParaRPr lang="es-MX" dirty="0"/>
          </a:p>
        </p:txBody>
      </p:sp>
    </p:spTree>
    <p:extLst>
      <p:ext uri="{BB962C8B-B14F-4D97-AF65-F5344CB8AC3E}">
        <p14:creationId xmlns:p14="http://schemas.microsoft.com/office/powerpoint/2010/main" val="26059593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Syntax</a:t>
            </a:r>
            <a:br>
              <a:rPr lang="en-US" dirty="0" smtClean="0"/>
            </a:br>
            <a:endParaRPr lang="es-MX" dirty="0"/>
          </a:p>
        </p:txBody>
      </p:sp>
      <p:sp>
        <p:nvSpPr>
          <p:cNvPr id="3" name="Content Placeholder 2"/>
          <p:cNvSpPr>
            <a:spLocks noGrp="1"/>
          </p:cNvSpPr>
          <p:nvPr>
            <p:ph idx="1"/>
          </p:nvPr>
        </p:nvSpPr>
        <p:spPr/>
        <p:txBody>
          <a:bodyPr>
            <a:normAutofit/>
          </a:bodyPr>
          <a:lstStyle/>
          <a:p>
            <a:r>
              <a:rPr lang="en-US" dirty="0" smtClean="0"/>
              <a:t>selector </a:t>
            </a:r>
            <a:r>
              <a:rPr lang="en-US" dirty="0" smtClean="0"/>
              <a:t>{</a:t>
            </a:r>
          </a:p>
          <a:p>
            <a:r>
              <a:rPr lang="en-US" dirty="0" smtClean="0"/>
              <a:t>    property: value;</a:t>
            </a:r>
          </a:p>
          <a:p>
            <a:r>
              <a:rPr lang="en-US" dirty="0" smtClean="0"/>
              <a:t>}</a:t>
            </a:r>
          </a:p>
          <a:p>
            <a:endParaRPr lang="en-US" dirty="0" smtClean="0"/>
          </a:p>
          <a:p>
            <a:endParaRPr lang="en-US" dirty="0" smtClean="0"/>
          </a:p>
        </p:txBody>
      </p:sp>
    </p:spTree>
    <p:extLst>
      <p:ext uri="{BB962C8B-B14F-4D97-AF65-F5344CB8AC3E}">
        <p14:creationId xmlns:p14="http://schemas.microsoft.com/office/powerpoint/2010/main" val="29590717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dirty="0" err="1" smtClean="0"/>
              <a:t>selectors</a:t>
            </a:r>
            <a:endParaRPr lang="es-MX" dirty="0"/>
          </a:p>
        </p:txBody>
      </p:sp>
      <p:sp>
        <p:nvSpPr>
          <p:cNvPr id="3" name="Content Placeholder 2"/>
          <p:cNvSpPr>
            <a:spLocks noGrp="1"/>
          </p:cNvSpPr>
          <p:nvPr>
            <p:ph idx="1"/>
          </p:nvPr>
        </p:nvSpPr>
        <p:spPr>
          <a:xfrm>
            <a:off x="1024128" y="2057400"/>
            <a:ext cx="9720071" cy="4023360"/>
          </a:xfrm>
        </p:spPr>
        <p:txBody>
          <a:bodyPr>
            <a:normAutofit/>
          </a:bodyPr>
          <a:lstStyle/>
          <a:p>
            <a:pPr lvl="1"/>
            <a:r>
              <a:rPr lang="en-US" sz="2600" dirty="0" smtClean="0"/>
              <a:t>A selector can be any HTML element &lt;p&gt;, &lt;</a:t>
            </a:r>
            <a:r>
              <a:rPr lang="en-US" sz="2600" dirty="0" err="1" smtClean="0"/>
              <a:t>img</a:t>
            </a:r>
            <a:r>
              <a:rPr lang="en-US" sz="2600" dirty="0" smtClean="0"/>
              <a:t>&gt;, &lt;table&gt;. </a:t>
            </a:r>
          </a:p>
          <a:p>
            <a:pPr lvl="1"/>
            <a:r>
              <a:rPr lang="en-US" sz="2600" dirty="0" smtClean="0"/>
              <a:t>A </a:t>
            </a:r>
            <a:r>
              <a:rPr lang="en-US" sz="2600" dirty="0" smtClean="0"/>
              <a:t>property is an aspect of a selector. </a:t>
            </a:r>
            <a:r>
              <a:rPr lang="en-US" sz="2600" dirty="0" smtClean="0"/>
              <a:t>(font-family</a:t>
            </a:r>
            <a:r>
              <a:rPr lang="en-US" sz="2600" dirty="0" smtClean="0"/>
              <a:t>, color</a:t>
            </a:r>
            <a:r>
              <a:rPr lang="en-US" sz="2600" dirty="0" smtClean="0"/>
              <a:t>, font-size).</a:t>
            </a:r>
            <a:endParaRPr lang="en-US" sz="2600" dirty="0" smtClean="0"/>
          </a:p>
          <a:p>
            <a:pPr lvl="1"/>
            <a:r>
              <a:rPr lang="en-US" sz="2600" dirty="0" smtClean="0"/>
              <a:t>A value is a possible setting for a property. </a:t>
            </a:r>
          </a:p>
          <a:p>
            <a:pPr lvl="1"/>
            <a:r>
              <a:rPr lang="en-US" sz="2600" dirty="0" smtClean="0"/>
              <a:t>You need to end each property-value with a semi-colon (;). </a:t>
            </a:r>
          </a:p>
          <a:p>
            <a:pPr lvl="1"/>
            <a:r>
              <a:rPr lang="en-US" sz="2600" dirty="0" smtClean="0"/>
              <a:t>you can set many properties for one selector.</a:t>
            </a:r>
            <a:endParaRPr lang="es-MX" sz="2600" dirty="0" smtClean="0"/>
          </a:p>
          <a:p>
            <a:endParaRPr lang="es-MX" sz="2600" dirty="0"/>
          </a:p>
        </p:txBody>
      </p:sp>
      <p:sp>
        <p:nvSpPr>
          <p:cNvPr id="5" name="Rectangle 1"/>
          <p:cNvSpPr>
            <a:spLocks noChangeArrowheads="1"/>
          </p:cNvSpPr>
          <p:nvPr/>
        </p:nvSpPr>
        <p:spPr bwMode="auto">
          <a:xfrm>
            <a:off x="0" y="-70149"/>
            <a:ext cx="65" cy="5974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58700" rIns="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800" b="0" i="0" u="none" strike="noStrike" cap="none" normalizeH="0" baseline="0" dirty="0" smtClean="0">
              <a:ln>
                <a:noFill/>
              </a:ln>
              <a:solidFill>
                <a:schemeClr val="tx1"/>
              </a:solidFill>
              <a:effectLst/>
              <a:latin typeface="Arial" panose="020B0604020202020204" pitchFamily="34" charset="0"/>
            </a:endParaRPr>
          </a:p>
        </p:txBody>
      </p:sp>
      <p:pic>
        <p:nvPicPr>
          <p:cNvPr id="7" name="Picture 6"/>
          <p:cNvPicPr>
            <a:picLocks noChangeAspect="1"/>
          </p:cNvPicPr>
          <p:nvPr/>
        </p:nvPicPr>
        <p:blipFill rotWithShape="1">
          <a:blip r:embed="rId2"/>
          <a:srcRect l="31584" t="44372" r="48229" b="49661"/>
          <a:stretch/>
        </p:blipFill>
        <p:spPr>
          <a:xfrm>
            <a:off x="2908363" y="4660900"/>
            <a:ext cx="6068220" cy="1435100"/>
          </a:xfrm>
          <a:prstGeom prst="rect">
            <a:avLst/>
          </a:prstGeom>
        </p:spPr>
      </p:pic>
    </p:spTree>
    <p:extLst>
      <p:ext uri="{BB962C8B-B14F-4D97-AF65-F5344CB8AC3E}">
        <p14:creationId xmlns:p14="http://schemas.microsoft.com/office/powerpoint/2010/main" val="20987379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 </a:t>
            </a:r>
            <a:r>
              <a:rPr lang="en-US" dirty="0" smtClean="0"/>
              <a:t>Selectors</a:t>
            </a:r>
            <a:endParaRPr lang="es-MX" dirty="0"/>
          </a:p>
        </p:txBody>
      </p:sp>
      <p:sp>
        <p:nvSpPr>
          <p:cNvPr id="3" name="Content Placeholder 2"/>
          <p:cNvSpPr>
            <a:spLocks noGrp="1"/>
          </p:cNvSpPr>
          <p:nvPr>
            <p:ph idx="1"/>
          </p:nvPr>
        </p:nvSpPr>
        <p:spPr/>
        <p:txBody>
          <a:bodyPr>
            <a:noAutofit/>
          </a:bodyPr>
          <a:lstStyle/>
          <a:p>
            <a:pPr lvl="1"/>
            <a:r>
              <a:rPr lang="en-US" sz="2600" dirty="0" smtClean="0"/>
              <a:t>As </a:t>
            </a:r>
            <a:r>
              <a:rPr lang="en-US" sz="2600" dirty="0" smtClean="0"/>
              <a:t>you've seen, it's possible to nest HTML elements inside one another, like so:</a:t>
            </a:r>
          </a:p>
          <a:p>
            <a:pPr lvl="1"/>
            <a:r>
              <a:rPr lang="en-US" sz="2600" dirty="0" smtClean="0"/>
              <a:t>So </a:t>
            </a:r>
            <a:r>
              <a:rPr lang="en-US" sz="2600" dirty="0" smtClean="0"/>
              <a:t>what if you want to grab &lt;p&gt;s that are inside two &lt;div&gt;s, and not all &lt;p&gt;s?</a:t>
            </a:r>
          </a:p>
          <a:p>
            <a:endParaRPr lang="en-US" sz="2600" dirty="0" smtClean="0"/>
          </a:p>
          <a:p>
            <a:pPr lvl="1"/>
            <a:r>
              <a:rPr lang="en-US" sz="2600" dirty="0" smtClean="0"/>
              <a:t>You select those in the CSS tab like this:</a:t>
            </a:r>
          </a:p>
          <a:p>
            <a:endParaRPr lang="en-US" sz="2600" dirty="0" smtClean="0"/>
          </a:p>
        </p:txBody>
      </p:sp>
      <p:sp>
        <p:nvSpPr>
          <p:cNvPr id="4" name="TextBox 3"/>
          <p:cNvSpPr txBox="1"/>
          <p:nvPr/>
        </p:nvSpPr>
        <p:spPr>
          <a:xfrm>
            <a:off x="3594100" y="3276600"/>
            <a:ext cx="2696764" cy="1477328"/>
          </a:xfrm>
          <a:prstGeom prst="rect">
            <a:avLst/>
          </a:prstGeom>
          <a:noFill/>
        </p:spPr>
        <p:txBody>
          <a:bodyPr wrap="none" rtlCol="0">
            <a:spAutoFit/>
          </a:bodyPr>
          <a:lstStyle/>
          <a:p>
            <a:endParaRPr lang="en-US" dirty="0" smtClean="0"/>
          </a:p>
          <a:p>
            <a:r>
              <a:rPr lang="en-US" dirty="0" smtClean="0"/>
              <a:t>&lt;div&gt;</a:t>
            </a:r>
          </a:p>
          <a:p>
            <a:r>
              <a:rPr lang="en-US" dirty="0" smtClean="0"/>
              <a:t>    &lt;div&gt;</a:t>
            </a:r>
          </a:p>
          <a:p>
            <a:r>
              <a:rPr lang="en-US" dirty="0" smtClean="0"/>
              <a:t>        &lt;p&gt;I like tacos!&lt;/p&gt;</a:t>
            </a:r>
          </a:p>
          <a:p>
            <a:endParaRPr lang="es-MX" dirty="0"/>
          </a:p>
        </p:txBody>
      </p:sp>
      <p:sp>
        <p:nvSpPr>
          <p:cNvPr id="5" name="TextBox 4"/>
          <p:cNvSpPr txBox="1"/>
          <p:nvPr/>
        </p:nvSpPr>
        <p:spPr>
          <a:xfrm>
            <a:off x="5194300" y="5657671"/>
            <a:ext cx="1758623" cy="1200329"/>
          </a:xfrm>
          <a:prstGeom prst="rect">
            <a:avLst/>
          </a:prstGeom>
          <a:noFill/>
        </p:spPr>
        <p:txBody>
          <a:bodyPr wrap="none" rtlCol="0">
            <a:spAutoFit/>
          </a:bodyPr>
          <a:lstStyle/>
          <a:p>
            <a:r>
              <a:rPr lang="en-US" dirty="0" smtClean="0"/>
              <a:t>div </a:t>
            </a:r>
            <a:r>
              <a:rPr lang="en-US" dirty="0" err="1" smtClean="0"/>
              <a:t>div</a:t>
            </a:r>
            <a:r>
              <a:rPr lang="en-US" dirty="0" smtClean="0"/>
              <a:t> p {</a:t>
            </a:r>
          </a:p>
          <a:p>
            <a:r>
              <a:rPr lang="en-US" dirty="0" smtClean="0"/>
              <a:t>    /*CSS stuff!*/</a:t>
            </a:r>
          </a:p>
          <a:p>
            <a:r>
              <a:rPr lang="en-US" dirty="0" smtClean="0"/>
              <a:t>}</a:t>
            </a:r>
            <a:endParaRPr lang="es-MX" dirty="0" smtClean="0"/>
          </a:p>
          <a:p>
            <a:endParaRPr lang="es-MX" dirty="0"/>
          </a:p>
        </p:txBody>
      </p:sp>
    </p:spTree>
    <p:extLst>
      <p:ext uri="{BB962C8B-B14F-4D97-AF65-F5344CB8AC3E}">
        <p14:creationId xmlns:p14="http://schemas.microsoft.com/office/powerpoint/2010/main" val="23502037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lstStyle/>
          <a:p>
            <a:r>
              <a:rPr lang="en-US" dirty="0" smtClean="0"/>
              <a:t>you </a:t>
            </a:r>
            <a:r>
              <a:rPr lang="en-US" dirty="0" smtClean="0"/>
              <a:t>can use </a:t>
            </a:r>
            <a:r>
              <a:rPr lang="en-US" dirty="0" smtClean="0"/>
              <a:t>the * selector to </a:t>
            </a:r>
            <a:r>
              <a:rPr lang="en-US" dirty="0" smtClean="0"/>
              <a:t>apply CSS styling to every element on the </a:t>
            </a:r>
            <a:r>
              <a:rPr lang="en-US" dirty="0" smtClean="0"/>
              <a:t>page.</a:t>
            </a:r>
            <a:endParaRPr lang="en-US" dirty="0" smtClean="0"/>
          </a:p>
          <a:p>
            <a:endParaRPr lang="en-US" dirty="0" smtClean="0"/>
          </a:p>
          <a:p>
            <a:r>
              <a:rPr lang="en-US" dirty="0" smtClean="0"/>
              <a:t>* {</a:t>
            </a:r>
          </a:p>
          <a:p>
            <a:r>
              <a:rPr lang="en-US" dirty="0" smtClean="0"/>
              <a:t>    border: 2px solid black;</a:t>
            </a:r>
          </a:p>
          <a:p>
            <a:r>
              <a:rPr lang="en-US" dirty="0" smtClean="0"/>
              <a:t>}</a:t>
            </a:r>
            <a:endParaRPr lang="es-MX" dirty="0"/>
          </a:p>
        </p:txBody>
      </p:sp>
    </p:spTree>
    <p:extLst>
      <p:ext uri="{BB962C8B-B14F-4D97-AF65-F5344CB8AC3E}">
        <p14:creationId xmlns:p14="http://schemas.microsoft.com/office/powerpoint/2010/main" val="6444855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MX"/>
          </a:p>
        </p:txBody>
      </p:sp>
      <p:sp>
        <p:nvSpPr>
          <p:cNvPr id="3" name="Content Placeholder 2"/>
          <p:cNvSpPr>
            <a:spLocks noGrp="1"/>
          </p:cNvSpPr>
          <p:nvPr>
            <p:ph idx="1"/>
          </p:nvPr>
        </p:nvSpPr>
        <p:spPr/>
        <p:txBody>
          <a:bodyPr/>
          <a:lstStyle/>
          <a:p>
            <a:r>
              <a:rPr lang="es-MX" dirty="0" smtClean="0"/>
              <a:t>/*</a:t>
            </a:r>
            <a:r>
              <a:rPr lang="es-MX" dirty="0" err="1" smtClean="0"/>
              <a:t>I'm</a:t>
            </a:r>
            <a:r>
              <a:rPr lang="es-MX" dirty="0" smtClean="0"/>
              <a:t> a </a:t>
            </a:r>
            <a:r>
              <a:rPr lang="es-MX" dirty="0" err="1" smtClean="0"/>
              <a:t>comment</a:t>
            </a:r>
            <a:r>
              <a:rPr lang="es-MX" dirty="0" smtClean="0"/>
              <a:t>!*/</a:t>
            </a:r>
          </a:p>
          <a:p>
            <a:endParaRPr lang="es-MX" dirty="0"/>
          </a:p>
          <a:p>
            <a:r>
              <a:rPr lang="es-MX" dirty="0" smtClean="0"/>
              <a:t>Color hexadecimal </a:t>
            </a:r>
            <a:r>
              <a:rPr lang="es-MX" dirty="0" err="1" smtClean="0"/>
              <a:t>values</a:t>
            </a:r>
            <a:r>
              <a:rPr lang="es-MX" dirty="0" smtClean="0"/>
              <a:t>.</a:t>
            </a:r>
          </a:p>
          <a:p>
            <a:pPr marL="0" indent="0">
              <a:buNone/>
            </a:pPr>
            <a:endParaRPr lang="es-MX" dirty="0"/>
          </a:p>
        </p:txBody>
      </p:sp>
    </p:spTree>
    <p:extLst>
      <p:ext uri="{BB962C8B-B14F-4D97-AF65-F5344CB8AC3E}">
        <p14:creationId xmlns:p14="http://schemas.microsoft.com/office/powerpoint/2010/main" val="359794892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Tw Cen MT">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blipFill rotWithShape="1">
          <a:blip xmlns:r="http://schemas.openxmlformats.org/officeDocument/2006/relationships" r:embed="rId1">
            <a:duotone>
              <a:schemeClr val="phClr">
                <a:tint val="98000"/>
              </a:schemeClr>
              <a:schemeClr val="phClr">
                <a:shade val="89000"/>
                <a:satMod val="145000"/>
              </a:schemeClr>
            </a:duotone>
          </a:blip>
          <a:tile tx="0" ty="0" sx="32000" sy="32000" flip="none" algn="tl"/>
        </a:blipFill>
        <a:blipFill rotWithShape="1">
          <a:blip xmlns:r="http://schemas.openxmlformats.org/officeDocument/2006/relationships" r:embed="rId2">
            <a:duotone>
              <a:schemeClr val="phClr">
                <a:tint val="98000"/>
              </a:schemeClr>
              <a:schemeClr val="phClr">
                <a:shade val="95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Integral" id="{3577F8C9-A904-41D8-97D2-FD898F53F20E}" vid="{090DCB5F-146D-478A-852A-34B16FE9F3A8}"/>
    </a:ext>
  </a:extLst>
</a:theme>
</file>

<file path=docProps/app.xml><?xml version="1.0" encoding="utf-8"?>
<Properties xmlns="http://schemas.openxmlformats.org/officeDocument/2006/extended-properties" xmlns:vt="http://schemas.openxmlformats.org/officeDocument/2006/docPropsVTypes">
  <Template>Integral</Template>
  <TotalTime>6289</TotalTime>
  <Words>1769</Words>
  <Application>Microsoft Office PowerPoint</Application>
  <PresentationFormat>Widescreen</PresentationFormat>
  <Paragraphs>204</Paragraphs>
  <Slides>40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Arial</vt:lpstr>
      <vt:lpstr>Tw Cen MT</vt:lpstr>
      <vt:lpstr>Wingdings 3</vt:lpstr>
      <vt:lpstr>Integral</vt:lpstr>
      <vt:lpstr>CSS</vt:lpstr>
      <vt:lpstr>CSS</vt:lpstr>
      <vt:lpstr>PowerPoint Presentation</vt:lpstr>
      <vt:lpstr>PowerPoint Presentation</vt:lpstr>
      <vt:lpstr>Syntax </vt:lpstr>
      <vt:lpstr>selectors</vt:lpstr>
      <vt:lpstr>Multiple Selectors</vt:lpstr>
      <vt:lpstr>PowerPoint Presentation</vt:lpstr>
      <vt:lpstr>PowerPoint Presentation</vt:lpstr>
      <vt:lpstr>Parents, children, and siblings</vt:lpstr>
      <vt:lpstr>PowerPoint Presentation</vt:lpstr>
      <vt:lpstr>Dom (document object model)</vt:lpstr>
      <vt:lpstr>PowerPoint Presentation</vt:lpstr>
      <vt:lpstr>Class</vt:lpstr>
      <vt:lpstr>PowerPoint Presentation</vt:lpstr>
      <vt:lpstr>PowerPoint Presentation</vt:lpstr>
      <vt:lpstr>PowerPoint Presentation</vt:lpstr>
      <vt:lpstr>PowerPoint Presentation</vt:lpstr>
      <vt:lpstr>PowerPoint Presentation</vt:lpstr>
      <vt:lpstr>Units  (font-size)</vt:lpstr>
      <vt:lpstr>PowerPoint Presentation</vt:lpstr>
      <vt:lpstr>PowerPoint Presentation</vt:lpstr>
      <vt:lpstr>display property</vt:lpstr>
      <vt:lpstr>PowerPoint Presentation</vt:lpstr>
      <vt:lpstr>PowerPoint Presentation</vt:lpstr>
      <vt:lpstr>PowerPoint Presentation</vt:lpstr>
      <vt:lpstr>PowerPoint Presentation</vt:lpstr>
      <vt:lpstr>positioning. </vt:lpstr>
      <vt:lpstr>PowerPoint Presentation</vt:lpstr>
      <vt:lpstr>PowerPoint Presentation</vt:lpstr>
      <vt:lpstr>PowerPoint Presentation</vt:lpstr>
      <vt:lpstr>PowerPoint Presentation</vt:lpstr>
      <vt:lpstr>PowerPoint Presentation</vt:lpstr>
      <vt:lpstr>floats</vt:lpstr>
      <vt:lpstr>PowerPoint Presentation</vt:lpstr>
      <vt:lpstr>PowerPoint Presentation</vt:lpstr>
      <vt:lpstr>Static , absolute, relative, fixed</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CSS</dc:title>
  <dc:creator>Ruben Armando Valderrabano Perez</dc:creator>
  <cp:lastModifiedBy>Ruben Armando Valderrabano Perez</cp:lastModifiedBy>
  <cp:revision>37</cp:revision>
  <dcterms:created xsi:type="dcterms:W3CDTF">2015-08-13T15:09:59Z</dcterms:created>
  <dcterms:modified xsi:type="dcterms:W3CDTF">2015-08-17T23:59:29Z</dcterms:modified>
</cp:coreProperties>
</file>

<file path=docProps/thumbnail.jpeg>
</file>